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4" r:id="rId2"/>
    <p:sldId id="303" r:id="rId3"/>
    <p:sldId id="312" r:id="rId4"/>
    <p:sldId id="311" r:id="rId5"/>
    <p:sldId id="313" r:id="rId6"/>
    <p:sldId id="323" r:id="rId7"/>
    <p:sldId id="324" r:id="rId8"/>
    <p:sldId id="304" r:id="rId9"/>
    <p:sldId id="306" r:id="rId10"/>
    <p:sldId id="307" r:id="rId11"/>
    <p:sldId id="309" r:id="rId12"/>
    <p:sldId id="308" r:id="rId13"/>
    <p:sldId id="310" r:id="rId14"/>
    <p:sldId id="314" r:id="rId15"/>
    <p:sldId id="315" r:id="rId16"/>
    <p:sldId id="317" r:id="rId17"/>
    <p:sldId id="318" r:id="rId18"/>
    <p:sldId id="319" r:id="rId19"/>
    <p:sldId id="326" r:id="rId20"/>
    <p:sldId id="320" r:id="rId21"/>
    <p:sldId id="32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07" d="100"/>
          <a:sy n="107" d="100"/>
        </p:scale>
        <p:origin x="132" y="75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76BC3F-21CD-4A4E-A655-CC3E00B18FFB}" type="doc">
      <dgm:prSet loTypeId="urn:microsoft.com/office/officeart/2005/8/layout/process1" loCatId="process" qsTypeId="urn:microsoft.com/office/officeart/2005/8/quickstyle/simple1" qsCatId="simple" csTypeId="urn:microsoft.com/office/officeart/2005/8/colors/accent1_2" csCatId="accent1" phldr="1"/>
      <dgm:spPr/>
    </dgm:pt>
    <dgm:pt modelId="{220275FF-A6E8-4039-A510-54F19BBE0047}">
      <dgm:prSet phldrT="[Text]"/>
      <dgm:spPr/>
      <dgm:t>
        <a:bodyPr/>
        <a:lstStyle/>
        <a:p>
          <a:r>
            <a:rPr lang="en-US" dirty="0"/>
            <a:t>DTC</a:t>
          </a:r>
        </a:p>
      </dgm:t>
    </dgm:pt>
    <dgm:pt modelId="{0A5E226F-ABB6-431A-8BDD-9F9D76EB9D3B}" type="parTrans" cxnId="{E0E35861-6339-41E9-A683-EC82514CF1C3}">
      <dgm:prSet/>
      <dgm:spPr/>
      <dgm:t>
        <a:bodyPr/>
        <a:lstStyle/>
        <a:p>
          <a:endParaRPr lang="en-US"/>
        </a:p>
      </dgm:t>
    </dgm:pt>
    <dgm:pt modelId="{9E3EFB17-4CD4-4A5C-AD97-E4E652E3DF9F}" type="sibTrans" cxnId="{E0E35861-6339-41E9-A683-EC82514CF1C3}">
      <dgm:prSet/>
      <dgm:spPr/>
      <dgm:t>
        <a:bodyPr/>
        <a:lstStyle/>
        <a:p>
          <a:endParaRPr lang="en-US"/>
        </a:p>
      </dgm:t>
    </dgm:pt>
    <dgm:pt modelId="{0870A2A6-7519-43BE-B36C-A474BD94ACDF}">
      <dgm:prSet phldrT="[Text]"/>
      <dgm:spPr/>
      <dgm:t>
        <a:bodyPr/>
        <a:lstStyle/>
        <a:p>
          <a:r>
            <a:rPr lang="en-US" dirty="0"/>
            <a:t>FLD File (BIDDS)</a:t>
          </a:r>
        </a:p>
      </dgm:t>
    </dgm:pt>
    <dgm:pt modelId="{DFF7FF8E-896D-44B6-A238-CB4D4D1A3F98}" type="parTrans" cxnId="{6173ECB8-31F8-4172-BADB-473441EAE391}">
      <dgm:prSet/>
      <dgm:spPr/>
      <dgm:t>
        <a:bodyPr/>
        <a:lstStyle/>
        <a:p>
          <a:endParaRPr lang="en-US"/>
        </a:p>
      </dgm:t>
    </dgm:pt>
    <dgm:pt modelId="{9EACA19E-BBCF-4A4C-B1AF-6DF5B81C9ED0}" type="sibTrans" cxnId="{6173ECB8-31F8-4172-BADB-473441EAE391}">
      <dgm:prSet/>
      <dgm:spPr/>
      <dgm:t>
        <a:bodyPr/>
        <a:lstStyle/>
        <a:p>
          <a:endParaRPr lang="en-US"/>
        </a:p>
      </dgm:t>
    </dgm:pt>
    <dgm:pt modelId="{B343D2D4-B837-4363-8558-73C1188182F2}">
      <dgm:prSet phldrT="[Text]"/>
      <dgm:spPr/>
      <dgm:t>
        <a:bodyPr/>
        <a:lstStyle/>
        <a:p>
          <a:r>
            <a:rPr lang="en-US" dirty="0"/>
            <a:t>TXT File (BIDDS)</a:t>
          </a:r>
        </a:p>
      </dgm:t>
    </dgm:pt>
    <dgm:pt modelId="{02EAE606-A774-498B-8ACB-724988924A58}" type="parTrans" cxnId="{CE617B11-7BCA-4898-B141-88B52C0779A1}">
      <dgm:prSet/>
      <dgm:spPr/>
      <dgm:t>
        <a:bodyPr/>
        <a:lstStyle/>
        <a:p>
          <a:endParaRPr lang="en-US"/>
        </a:p>
      </dgm:t>
    </dgm:pt>
    <dgm:pt modelId="{A9C413BE-D250-49AA-B55C-B4E165220D99}" type="sibTrans" cxnId="{CE617B11-7BCA-4898-B141-88B52C0779A1}">
      <dgm:prSet/>
      <dgm:spPr/>
      <dgm:t>
        <a:bodyPr/>
        <a:lstStyle/>
        <a:p>
          <a:endParaRPr lang="en-US"/>
        </a:p>
      </dgm:t>
    </dgm:pt>
    <dgm:pt modelId="{BA8F8914-035E-4197-9B9F-4DA9DEEADEAC}">
      <dgm:prSet phldrT="[Text]"/>
      <dgm:spPr/>
      <dgm:t>
        <a:bodyPr/>
        <a:lstStyle/>
        <a:p>
          <a:r>
            <a:rPr lang="en-US" dirty="0"/>
            <a:t>Debrief Card (Debrief)</a:t>
          </a:r>
        </a:p>
      </dgm:t>
    </dgm:pt>
    <dgm:pt modelId="{992AA277-BBAD-4CD5-AB5D-2A8C19F08EE5}" type="parTrans" cxnId="{6E1EE029-F5AD-436F-85E8-A680AD7F7C5D}">
      <dgm:prSet/>
      <dgm:spPr/>
      <dgm:t>
        <a:bodyPr/>
        <a:lstStyle/>
        <a:p>
          <a:endParaRPr lang="en-US"/>
        </a:p>
      </dgm:t>
    </dgm:pt>
    <dgm:pt modelId="{5B0AE465-FCFE-468D-9A28-ACC7E56D4DBF}" type="sibTrans" cxnId="{6E1EE029-F5AD-436F-85E8-A680AD7F7C5D}">
      <dgm:prSet/>
      <dgm:spPr/>
      <dgm:t>
        <a:bodyPr/>
        <a:lstStyle/>
        <a:p>
          <a:endParaRPr lang="en-US"/>
        </a:p>
      </dgm:t>
    </dgm:pt>
    <dgm:pt modelId="{0C3F2FCA-67BD-49CF-A374-ACA466174A11}" type="pres">
      <dgm:prSet presAssocID="{2176BC3F-21CD-4A4E-A655-CC3E00B18FFB}" presName="Name0" presStyleCnt="0">
        <dgm:presLayoutVars>
          <dgm:dir/>
          <dgm:resizeHandles val="exact"/>
        </dgm:presLayoutVars>
      </dgm:prSet>
      <dgm:spPr/>
    </dgm:pt>
    <dgm:pt modelId="{431E5998-0406-4CF7-8E8C-4E73A8FFFCD1}" type="pres">
      <dgm:prSet presAssocID="{220275FF-A6E8-4039-A510-54F19BBE0047}" presName="node" presStyleLbl="node1" presStyleIdx="0" presStyleCnt="4">
        <dgm:presLayoutVars>
          <dgm:bulletEnabled val="1"/>
        </dgm:presLayoutVars>
      </dgm:prSet>
      <dgm:spPr/>
    </dgm:pt>
    <dgm:pt modelId="{98D7DD0D-51C8-432E-A17B-8C2D265A042D}" type="pres">
      <dgm:prSet presAssocID="{9E3EFB17-4CD4-4A5C-AD97-E4E652E3DF9F}" presName="sibTrans" presStyleLbl="sibTrans2D1" presStyleIdx="0" presStyleCnt="3"/>
      <dgm:spPr/>
    </dgm:pt>
    <dgm:pt modelId="{0F5EC44E-4F64-4D71-8A31-439FDD725F8C}" type="pres">
      <dgm:prSet presAssocID="{9E3EFB17-4CD4-4A5C-AD97-E4E652E3DF9F}" presName="connectorText" presStyleLbl="sibTrans2D1" presStyleIdx="0" presStyleCnt="3"/>
      <dgm:spPr/>
    </dgm:pt>
    <dgm:pt modelId="{1D52CC90-8376-4940-AF01-1F393435A054}" type="pres">
      <dgm:prSet presAssocID="{0870A2A6-7519-43BE-B36C-A474BD94ACDF}" presName="node" presStyleLbl="node1" presStyleIdx="1" presStyleCnt="4">
        <dgm:presLayoutVars>
          <dgm:bulletEnabled val="1"/>
        </dgm:presLayoutVars>
      </dgm:prSet>
      <dgm:spPr/>
    </dgm:pt>
    <dgm:pt modelId="{0F1368BB-6754-4750-A7F3-1EE15BB7C242}" type="pres">
      <dgm:prSet presAssocID="{9EACA19E-BBCF-4A4C-B1AF-6DF5B81C9ED0}" presName="sibTrans" presStyleLbl="sibTrans2D1" presStyleIdx="1" presStyleCnt="3"/>
      <dgm:spPr/>
    </dgm:pt>
    <dgm:pt modelId="{DF79B578-E781-4C3C-BF1B-985957858E5B}" type="pres">
      <dgm:prSet presAssocID="{9EACA19E-BBCF-4A4C-B1AF-6DF5B81C9ED0}" presName="connectorText" presStyleLbl="sibTrans2D1" presStyleIdx="1" presStyleCnt="3"/>
      <dgm:spPr/>
    </dgm:pt>
    <dgm:pt modelId="{2894D128-4CC6-4217-98D6-21EFCB483912}" type="pres">
      <dgm:prSet presAssocID="{B343D2D4-B837-4363-8558-73C1188182F2}" presName="node" presStyleLbl="node1" presStyleIdx="2" presStyleCnt="4">
        <dgm:presLayoutVars>
          <dgm:bulletEnabled val="1"/>
        </dgm:presLayoutVars>
      </dgm:prSet>
      <dgm:spPr/>
    </dgm:pt>
    <dgm:pt modelId="{5DF0B823-97E9-4394-9BE0-0A49878E2199}" type="pres">
      <dgm:prSet presAssocID="{A9C413BE-D250-49AA-B55C-B4E165220D99}" presName="sibTrans" presStyleLbl="sibTrans2D1" presStyleIdx="2" presStyleCnt="3"/>
      <dgm:spPr/>
    </dgm:pt>
    <dgm:pt modelId="{3ECEB358-0EB6-4553-B354-A554A4C157FD}" type="pres">
      <dgm:prSet presAssocID="{A9C413BE-D250-49AA-B55C-B4E165220D99}" presName="connectorText" presStyleLbl="sibTrans2D1" presStyleIdx="2" presStyleCnt="3"/>
      <dgm:spPr/>
    </dgm:pt>
    <dgm:pt modelId="{0A214925-0497-469D-9309-01FC6BAAD3C1}" type="pres">
      <dgm:prSet presAssocID="{BA8F8914-035E-4197-9B9F-4DA9DEEADEAC}" presName="node" presStyleLbl="node1" presStyleIdx="3" presStyleCnt="4">
        <dgm:presLayoutVars>
          <dgm:bulletEnabled val="1"/>
        </dgm:presLayoutVars>
      </dgm:prSet>
      <dgm:spPr/>
    </dgm:pt>
  </dgm:ptLst>
  <dgm:cxnLst>
    <dgm:cxn modelId="{CE617B11-7BCA-4898-B141-88B52C0779A1}" srcId="{2176BC3F-21CD-4A4E-A655-CC3E00B18FFB}" destId="{B343D2D4-B837-4363-8558-73C1188182F2}" srcOrd="2" destOrd="0" parTransId="{02EAE606-A774-498B-8ACB-724988924A58}" sibTransId="{A9C413BE-D250-49AA-B55C-B4E165220D99}"/>
    <dgm:cxn modelId="{D74D7127-BA24-43C6-B601-7CFDFF503305}" type="presOf" srcId="{220275FF-A6E8-4039-A510-54F19BBE0047}" destId="{431E5998-0406-4CF7-8E8C-4E73A8FFFCD1}" srcOrd="0" destOrd="0" presId="urn:microsoft.com/office/officeart/2005/8/layout/process1"/>
    <dgm:cxn modelId="{6E1EE029-F5AD-436F-85E8-A680AD7F7C5D}" srcId="{2176BC3F-21CD-4A4E-A655-CC3E00B18FFB}" destId="{BA8F8914-035E-4197-9B9F-4DA9DEEADEAC}" srcOrd="3" destOrd="0" parTransId="{992AA277-BBAD-4CD5-AB5D-2A8C19F08EE5}" sibTransId="{5B0AE465-FCFE-468D-9A28-ACC7E56D4DBF}"/>
    <dgm:cxn modelId="{21F2332F-6D40-4CCF-86AA-665FAD7D55E1}" type="presOf" srcId="{BA8F8914-035E-4197-9B9F-4DA9DEEADEAC}" destId="{0A214925-0497-469D-9309-01FC6BAAD3C1}" srcOrd="0" destOrd="0" presId="urn:microsoft.com/office/officeart/2005/8/layout/process1"/>
    <dgm:cxn modelId="{E0E35861-6339-41E9-A683-EC82514CF1C3}" srcId="{2176BC3F-21CD-4A4E-A655-CC3E00B18FFB}" destId="{220275FF-A6E8-4039-A510-54F19BBE0047}" srcOrd="0" destOrd="0" parTransId="{0A5E226F-ABB6-431A-8BDD-9F9D76EB9D3B}" sibTransId="{9E3EFB17-4CD4-4A5C-AD97-E4E652E3DF9F}"/>
    <dgm:cxn modelId="{3131AF4A-65A1-4721-800C-113BF27B4DE6}" type="presOf" srcId="{9EACA19E-BBCF-4A4C-B1AF-6DF5B81C9ED0}" destId="{DF79B578-E781-4C3C-BF1B-985957858E5B}" srcOrd="1" destOrd="0" presId="urn:microsoft.com/office/officeart/2005/8/layout/process1"/>
    <dgm:cxn modelId="{2A96AA4C-5910-4182-9699-80FD7026438B}" type="presOf" srcId="{A9C413BE-D250-49AA-B55C-B4E165220D99}" destId="{3ECEB358-0EB6-4553-B354-A554A4C157FD}" srcOrd="1" destOrd="0" presId="urn:microsoft.com/office/officeart/2005/8/layout/process1"/>
    <dgm:cxn modelId="{2685F997-F6E1-41DF-BE95-25045B2A566A}" type="presOf" srcId="{9E3EFB17-4CD4-4A5C-AD97-E4E652E3DF9F}" destId="{0F5EC44E-4F64-4D71-8A31-439FDD725F8C}" srcOrd="1" destOrd="0" presId="urn:microsoft.com/office/officeart/2005/8/layout/process1"/>
    <dgm:cxn modelId="{48F22DA3-F369-43B2-99CB-E042B7F7620D}" type="presOf" srcId="{0870A2A6-7519-43BE-B36C-A474BD94ACDF}" destId="{1D52CC90-8376-4940-AF01-1F393435A054}" srcOrd="0" destOrd="0" presId="urn:microsoft.com/office/officeart/2005/8/layout/process1"/>
    <dgm:cxn modelId="{6173ECB8-31F8-4172-BADB-473441EAE391}" srcId="{2176BC3F-21CD-4A4E-A655-CC3E00B18FFB}" destId="{0870A2A6-7519-43BE-B36C-A474BD94ACDF}" srcOrd="1" destOrd="0" parTransId="{DFF7FF8E-896D-44B6-A238-CB4D4D1A3F98}" sibTransId="{9EACA19E-BBCF-4A4C-B1AF-6DF5B81C9ED0}"/>
    <dgm:cxn modelId="{668288D5-F328-4AE2-A6A9-F1DAD38A6E1C}" type="presOf" srcId="{9EACA19E-BBCF-4A4C-B1AF-6DF5B81C9ED0}" destId="{0F1368BB-6754-4750-A7F3-1EE15BB7C242}" srcOrd="0" destOrd="0" presId="urn:microsoft.com/office/officeart/2005/8/layout/process1"/>
    <dgm:cxn modelId="{839197D5-31A9-4865-8F36-CDD16F24399A}" type="presOf" srcId="{B343D2D4-B837-4363-8558-73C1188182F2}" destId="{2894D128-4CC6-4217-98D6-21EFCB483912}" srcOrd="0" destOrd="0" presId="urn:microsoft.com/office/officeart/2005/8/layout/process1"/>
    <dgm:cxn modelId="{014170E7-265F-4B3F-A68A-BBAED80333DA}" type="presOf" srcId="{A9C413BE-D250-49AA-B55C-B4E165220D99}" destId="{5DF0B823-97E9-4394-9BE0-0A49878E2199}" srcOrd="0" destOrd="0" presId="urn:microsoft.com/office/officeart/2005/8/layout/process1"/>
    <dgm:cxn modelId="{1EB014E8-6108-4AED-B773-D3FF0C157C0A}" type="presOf" srcId="{2176BC3F-21CD-4A4E-A655-CC3E00B18FFB}" destId="{0C3F2FCA-67BD-49CF-A374-ACA466174A11}" srcOrd="0" destOrd="0" presId="urn:microsoft.com/office/officeart/2005/8/layout/process1"/>
    <dgm:cxn modelId="{EAABD5F0-34F5-41BE-948E-B00D899CFA6F}" type="presOf" srcId="{9E3EFB17-4CD4-4A5C-AD97-E4E652E3DF9F}" destId="{98D7DD0D-51C8-432E-A17B-8C2D265A042D}" srcOrd="0" destOrd="0" presId="urn:microsoft.com/office/officeart/2005/8/layout/process1"/>
    <dgm:cxn modelId="{5ADB9AA0-F8CE-47A0-A942-734BC209096F}" type="presParOf" srcId="{0C3F2FCA-67BD-49CF-A374-ACA466174A11}" destId="{431E5998-0406-4CF7-8E8C-4E73A8FFFCD1}" srcOrd="0" destOrd="0" presId="urn:microsoft.com/office/officeart/2005/8/layout/process1"/>
    <dgm:cxn modelId="{4A69AF6D-0A9F-4EA2-B7FA-2368297C1AA0}" type="presParOf" srcId="{0C3F2FCA-67BD-49CF-A374-ACA466174A11}" destId="{98D7DD0D-51C8-432E-A17B-8C2D265A042D}" srcOrd="1" destOrd="0" presId="urn:microsoft.com/office/officeart/2005/8/layout/process1"/>
    <dgm:cxn modelId="{C0D875C5-9FAC-4B9F-B7EB-C31E0B4A31E1}" type="presParOf" srcId="{98D7DD0D-51C8-432E-A17B-8C2D265A042D}" destId="{0F5EC44E-4F64-4D71-8A31-439FDD725F8C}" srcOrd="0" destOrd="0" presId="urn:microsoft.com/office/officeart/2005/8/layout/process1"/>
    <dgm:cxn modelId="{A80032E8-0E69-451F-86B0-E99C2E36702F}" type="presParOf" srcId="{0C3F2FCA-67BD-49CF-A374-ACA466174A11}" destId="{1D52CC90-8376-4940-AF01-1F393435A054}" srcOrd="2" destOrd="0" presId="urn:microsoft.com/office/officeart/2005/8/layout/process1"/>
    <dgm:cxn modelId="{70960325-CE2B-46BE-8119-2871F934C76C}" type="presParOf" srcId="{0C3F2FCA-67BD-49CF-A374-ACA466174A11}" destId="{0F1368BB-6754-4750-A7F3-1EE15BB7C242}" srcOrd="3" destOrd="0" presId="urn:microsoft.com/office/officeart/2005/8/layout/process1"/>
    <dgm:cxn modelId="{418864FF-2467-49CB-B704-BF736FFCFC4C}" type="presParOf" srcId="{0F1368BB-6754-4750-A7F3-1EE15BB7C242}" destId="{DF79B578-E781-4C3C-BF1B-985957858E5B}" srcOrd="0" destOrd="0" presId="urn:microsoft.com/office/officeart/2005/8/layout/process1"/>
    <dgm:cxn modelId="{6D0E696B-6D37-46BF-832C-FF4C9F33A563}" type="presParOf" srcId="{0C3F2FCA-67BD-49CF-A374-ACA466174A11}" destId="{2894D128-4CC6-4217-98D6-21EFCB483912}" srcOrd="4" destOrd="0" presId="urn:microsoft.com/office/officeart/2005/8/layout/process1"/>
    <dgm:cxn modelId="{F88DB09D-568B-43BA-9BBD-13F09D4EE533}" type="presParOf" srcId="{0C3F2FCA-67BD-49CF-A374-ACA466174A11}" destId="{5DF0B823-97E9-4394-9BE0-0A49878E2199}" srcOrd="5" destOrd="0" presId="urn:microsoft.com/office/officeart/2005/8/layout/process1"/>
    <dgm:cxn modelId="{B6665477-5248-4825-887C-292226259D62}" type="presParOf" srcId="{5DF0B823-97E9-4394-9BE0-0A49878E2199}" destId="{3ECEB358-0EB6-4553-B354-A554A4C157FD}" srcOrd="0" destOrd="0" presId="urn:microsoft.com/office/officeart/2005/8/layout/process1"/>
    <dgm:cxn modelId="{EB1D1206-5FAF-4F86-8512-ED0FD1EA4F6C}" type="presParOf" srcId="{0C3F2FCA-67BD-49CF-A374-ACA466174A11}" destId="{0A214925-0497-469D-9309-01FC6BAAD3C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E5998-0406-4CF7-8E8C-4E73A8FFFCD1}">
      <dsp:nvSpPr>
        <dsp:cNvPr id="0" name=""/>
        <dsp:cNvSpPr/>
      </dsp:nvSpPr>
      <dsp:spPr>
        <a:xfrm>
          <a:off x="3571" y="384770"/>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DTC</a:t>
          </a:r>
        </a:p>
      </dsp:txBody>
      <dsp:txXfrm>
        <a:off x="31015" y="412214"/>
        <a:ext cx="1506815" cy="882133"/>
      </dsp:txXfrm>
    </dsp:sp>
    <dsp:sp modelId="{98D7DD0D-51C8-432E-A17B-8C2D265A042D}">
      <dsp:nvSpPr>
        <dsp:cNvPr id="0" name=""/>
        <dsp:cNvSpPr/>
      </dsp:nvSpPr>
      <dsp:spPr>
        <a:xfrm>
          <a:off x="1721445" y="659630"/>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737090"/>
        <a:ext cx="231757" cy="232382"/>
      </dsp:txXfrm>
    </dsp:sp>
    <dsp:sp modelId="{1D52CC90-8376-4940-AF01-1F393435A054}">
      <dsp:nvSpPr>
        <dsp:cNvPr id="0" name=""/>
        <dsp:cNvSpPr/>
      </dsp:nvSpPr>
      <dsp:spPr>
        <a:xfrm>
          <a:off x="2189956" y="384770"/>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FLD File (BIDDS)</a:t>
          </a:r>
        </a:p>
      </dsp:txBody>
      <dsp:txXfrm>
        <a:off x="2217400" y="412214"/>
        <a:ext cx="1506815" cy="882133"/>
      </dsp:txXfrm>
    </dsp:sp>
    <dsp:sp modelId="{0F1368BB-6754-4750-A7F3-1EE15BB7C242}">
      <dsp:nvSpPr>
        <dsp:cNvPr id="0" name=""/>
        <dsp:cNvSpPr/>
      </dsp:nvSpPr>
      <dsp:spPr>
        <a:xfrm>
          <a:off x="3907829" y="659630"/>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737090"/>
        <a:ext cx="231757" cy="232382"/>
      </dsp:txXfrm>
    </dsp:sp>
    <dsp:sp modelId="{2894D128-4CC6-4217-98D6-21EFCB483912}">
      <dsp:nvSpPr>
        <dsp:cNvPr id="0" name=""/>
        <dsp:cNvSpPr/>
      </dsp:nvSpPr>
      <dsp:spPr>
        <a:xfrm>
          <a:off x="4376340" y="384770"/>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TXT File (BIDDS)</a:t>
          </a:r>
        </a:p>
      </dsp:txBody>
      <dsp:txXfrm>
        <a:off x="4403784" y="412214"/>
        <a:ext cx="1506815" cy="882133"/>
      </dsp:txXfrm>
    </dsp:sp>
    <dsp:sp modelId="{5DF0B823-97E9-4394-9BE0-0A49878E2199}">
      <dsp:nvSpPr>
        <dsp:cNvPr id="0" name=""/>
        <dsp:cNvSpPr/>
      </dsp:nvSpPr>
      <dsp:spPr>
        <a:xfrm>
          <a:off x="6094214" y="659630"/>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737090"/>
        <a:ext cx="231757" cy="232382"/>
      </dsp:txXfrm>
    </dsp:sp>
    <dsp:sp modelId="{0A214925-0497-469D-9309-01FC6BAAD3C1}">
      <dsp:nvSpPr>
        <dsp:cNvPr id="0" name=""/>
        <dsp:cNvSpPr/>
      </dsp:nvSpPr>
      <dsp:spPr>
        <a:xfrm>
          <a:off x="6562724" y="384770"/>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Debrief Card (Debrief)</a:t>
          </a:r>
        </a:p>
      </dsp:txBody>
      <dsp:txXfrm>
        <a:off x="6590168" y="412214"/>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BC8E3-F2F4-4AE6-B04D-F87C44C9751A}" type="datetimeFigureOut">
              <a:rPr lang="en-US" smtClean="0"/>
              <a:t>6/16/2020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39B3BD-2155-4569-8564-83CCA7654FA1}" type="slidenum">
              <a:rPr lang="en-US" smtClean="0"/>
              <a:t>‹#›</a:t>
            </a:fld>
            <a:endParaRPr lang="en-US"/>
          </a:p>
        </p:txBody>
      </p:sp>
    </p:spTree>
    <p:extLst>
      <p:ext uri="{BB962C8B-B14F-4D97-AF65-F5344CB8AC3E}">
        <p14:creationId xmlns:p14="http://schemas.microsoft.com/office/powerpoint/2010/main" val="226541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C100-84A5-4B4C-B7DE-75572A1F5121}"/>
              </a:ext>
            </a:extLst>
          </p:cNvPr>
          <p:cNvSpPr>
            <a:spLocks noGrp="1"/>
          </p:cNvSpPr>
          <p:nvPr>
            <p:ph type="ctrTitle"/>
          </p:nvPr>
        </p:nvSpPr>
        <p:spPr>
          <a:xfrm>
            <a:off x="838201" y="1225551"/>
            <a:ext cx="105156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6BACEA4-2DDB-4D6F-92F8-02958A75FC1F}"/>
              </a:ext>
            </a:extLst>
          </p:cNvPr>
          <p:cNvSpPr>
            <a:spLocks noGrp="1"/>
          </p:cNvSpPr>
          <p:nvPr>
            <p:ph type="subTitle" idx="1"/>
          </p:nvPr>
        </p:nvSpPr>
        <p:spPr>
          <a:xfrm>
            <a:off x="838201" y="3705226"/>
            <a:ext cx="105156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718D6C-56B7-4754-BBA9-140DDDDCEB3D}"/>
              </a:ext>
            </a:extLst>
          </p:cNvPr>
          <p:cNvSpPr>
            <a:spLocks noGrp="1"/>
          </p:cNvSpPr>
          <p:nvPr>
            <p:ph type="dt" sz="half" idx="10"/>
          </p:nvPr>
        </p:nvSpPr>
        <p:spPr/>
        <p:txBody>
          <a:bodyPr/>
          <a:lstStyle/>
          <a:p>
            <a:fld id="{22890B87-18EA-4DB5-9AEA-BACF35A60BF6}" type="datetime1">
              <a:rPr lang="en-US" smtClean="0"/>
              <a:t>6/16/2020</a:t>
            </a:fld>
            <a:endParaRPr lang="en-US"/>
          </a:p>
        </p:txBody>
      </p:sp>
      <p:sp>
        <p:nvSpPr>
          <p:cNvPr id="6" name="Slide Number Placeholder 5">
            <a:extLst>
              <a:ext uri="{FF2B5EF4-FFF2-40B4-BE49-F238E27FC236}">
                <a16:creationId xmlns:a16="http://schemas.microsoft.com/office/drawing/2014/main" id="{98351F50-BE15-4632-96D1-EE42C3E78F53}"/>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319815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535E-ADEF-413E-A98D-98813177E0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89CF24-23FD-4700-AFE2-CE56F7AC76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1C2C0-1D45-489C-A22C-3D816CDC5CC7}"/>
              </a:ext>
            </a:extLst>
          </p:cNvPr>
          <p:cNvSpPr>
            <a:spLocks noGrp="1"/>
          </p:cNvSpPr>
          <p:nvPr>
            <p:ph type="dt" sz="half" idx="10"/>
          </p:nvPr>
        </p:nvSpPr>
        <p:spPr/>
        <p:txBody>
          <a:bodyPr/>
          <a:lstStyle/>
          <a:p>
            <a:fld id="{B64F1C01-01EC-418E-ADB9-F19A125EF224}" type="datetime1">
              <a:rPr lang="en-US" smtClean="0"/>
              <a:t>6/16/2020</a:t>
            </a:fld>
            <a:endParaRPr lang="en-US"/>
          </a:p>
        </p:txBody>
      </p:sp>
      <p:sp>
        <p:nvSpPr>
          <p:cNvPr id="6" name="Slide Number Placeholder 5">
            <a:extLst>
              <a:ext uri="{FF2B5EF4-FFF2-40B4-BE49-F238E27FC236}">
                <a16:creationId xmlns:a16="http://schemas.microsoft.com/office/drawing/2014/main" id="{8BB7A4DB-E1F7-43B8-AA82-719498722C59}"/>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60169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8C09-87B5-4244-80C0-377CF1644C11}"/>
              </a:ext>
            </a:extLst>
          </p:cNvPr>
          <p:cNvSpPr>
            <a:spLocks noGrp="1"/>
          </p:cNvSpPr>
          <p:nvPr>
            <p:ph type="title"/>
          </p:nvPr>
        </p:nvSpPr>
        <p:spPr>
          <a:xfrm>
            <a:off x="5462648" y="1709740"/>
            <a:ext cx="5884803" cy="2852737"/>
          </a:xfrm>
        </p:spPr>
        <p:txBody>
          <a:bodyPr anchor="ctr">
            <a:noAutofit/>
          </a:bodyPr>
          <a:lstStyle>
            <a:lvl1pPr>
              <a:defRPr sz="8000"/>
            </a:lvl1pPr>
          </a:lstStyle>
          <a:p>
            <a:r>
              <a:rPr lang="en-US" dirty="0"/>
              <a:t>Click to edit Master title style</a:t>
            </a:r>
          </a:p>
        </p:txBody>
      </p:sp>
      <p:sp>
        <p:nvSpPr>
          <p:cNvPr id="3" name="Text Placeholder 2">
            <a:extLst>
              <a:ext uri="{FF2B5EF4-FFF2-40B4-BE49-F238E27FC236}">
                <a16:creationId xmlns:a16="http://schemas.microsoft.com/office/drawing/2014/main" id="{461E1F68-A1DB-4EA0-B4A7-3F7F92FE1B62}"/>
              </a:ext>
            </a:extLst>
          </p:cNvPr>
          <p:cNvSpPr>
            <a:spLocks noGrp="1"/>
          </p:cNvSpPr>
          <p:nvPr>
            <p:ph type="body" idx="1"/>
          </p:nvPr>
        </p:nvSpPr>
        <p:spPr>
          <a:xfrm>
            <a:off x="5462648" y="4589465"/>
            <a:ext cx="5884803"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E6983E-F09A-42A5-AEBC-47D6AEFA89A0}"/>
              </a:ext>
            </a:extLst>
          </p:cNvPr>
          <p:cNvSpPr>
            <a:spLocks noGrp="1"/>
          </p:cNvSpPr>
          <p:nvPr>
            <p:ph type="dt" sz="half" idx="10"/>
          </p:nvPr>
        </p:nvSpPr>
        <p:spPr/>
        <p:txBody>
          <a:bodyPr/>
          <a:lstStyle/>
          <a:p>
            <a:fld id="{B4AE84FF-6F81-483F-9B64-A2823F1BD049}" type="datetime1">
              <a:rPr lang="en-US" smtClean="0"/>
              <a:t>6/16/2020</a:t>
            </a:fld>
            <a:endParaRPr lang="en-US"/>
          </a:p>
        </p:txBody>
      </p:sp>
      <p:sp>
        <p:nvSpPr>
          <p:cNvPr id="6" name="Slide Number Placeholder 5">
            <a:extLst>
              <a:ext uri="{FF2B5EF4-FFF2-40B4-BE49-F238E27FC236}">
                <a16:creationId xmlns:a16="http://schemas.microsoft.com/office/drawing/2014/main" id="{A9970104-E8F2-4EBD-BCFC-280CBA23EF52}"/>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130039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1BB7-8F37-4036-925A-C3E126C87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F1928-3B37-49BF-A58D-2FF91AD3AFDB}"/>
              </a:ext>
            </a:extLst>
          </p:cNvPr>
          <p:cNvSpPr>
            <a:spLocks noGrp="1"/>
          </p:cNvSpPr>
          <p:nvPr>
            <p:ph sz="half" idx="1"/>
          </p:nvPr>
        </p:nvSpPr>
        <p:spPr>
          <a:xfrm>
            <a:off x="838200" y="1318848"/>
            <a:ext cx="5181600" cy="48581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219AB82-4357-49C0-855A-935A46636DCD}"/>
              </a:ext>
            </a:extLst>
          </p:cNvPr>
          <p:cNvSpPr>
            <a:spLocks noGrp="1"/>
          </p:cNvSpPr>
          <p:nvPr>
            <p:ph sz="half" idx="2"/>
          </p:nvPr>
        </p:nvSpPr>
        <p:spPr>
          <a:xfrm>
            <a:off x="6172200" y="1318848"/>
            <a:ext cx="5181600" cy="4858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285A4A-94FA-422C-8382-FA50FB9A79EE}"/>
              </a:ext>
            </a:extLst>
          </p:cNvPr>
          <p:cNvSpPr>
            <a:spLocks noGrp="1"/>
          </p:cNvSpPr>
          <p:nvPr>
            <p:ph type="dt" sz="half" idx="10"/>
          </p:nvPr>
        </p:nvSpPr>
        <p:spPr/>
        <p:txBody>
          <a:bodyPr/>
          <a:lstStyle/>
          <a:p>
            <a:fld id="{111BABF8-9A32-48CA-B58F-7328E0E8A9CF}" type="datetime1">
              <a:rPr lang="en-US" smtClean="0"/>
              <a:t>6/16/2020</a:t>
            </a:fld>
            <a:endParaRPr lang="en-US"/>
          </a:p>
        </p:txBody>
      </p:sp>
      <p:sp>
        <p:nvSpPr>
          <p:cNvPr id="7" name="Slide Number Placeholder 6">
            <a:extLst>
              <a:ext uri="{FF2B5EF4-FFF2-40B4-BE49-F238E27FC236}">
                <a16:creationId xmlns:a16="http://schemas.microsoft.com/office/drawing/2014/main" id="{7A1A3899-A3A6-4A12-9C97-1C98BC562E75}"/>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108618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AADF-7CF4-4174-AECE-11EB006FB3DB}"/>
              </a:ext>
            </a:extLst>
          </p:cNvPr>
          <p:cNvSpPr>
            <a:spLocks noGrp="1"/>
          </p:cNvSpPr>
          <p:nvPr>
            <p:ph type="title"/>
          </p:nvPr>
        </p:nvSpPr>
        <p:spPr>
          <a:xfrm>
            <a:off x="839788" y="365125"/>
            <a:ext cx="10515600" cy="7772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A31F07-4632-4D87-9160-2502B0777B0D}"/>
              </a:ext>
            </a:extLst>
          </p:cNvPr>
          <p:cNvSpPr>
            <a:spLocks noGrp="1"/>
          </p:cNvSpPr>
          <p:nvPr>
            <p:ph type="body" idx="1"/>
          </p:nvPr>
        </p:nvSpPr>
        <p:spPr>
          <a:xfrm>
            <a:off x="839789" y="130905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FEEFBC-749E-410B-B30B-E8395898215F}"/>
              </a:ext>
            </a:extLst>
          </p:cNvPr>
          <p:cNvSpPr>
            <a:spLocks noGrp="1"/>
          </p:cNvSpPr>
          <p:nvPr>
            <p:ph sz="half" idx="2"/>
          </p:nvPr>
        </p:nvSpPr>
        <p:spPr>
          <a:xfrm>
            <a:off x="839789" y="2299653"/>
            <a:ext cx="5157787" cy="38900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EDF852-2A51-4746-826C-D1780F8A65F9}"/>
              </a:ext>
            </a:extLst>
          </p:cNvPr>
          <p:cNvSpPr>
            <a:spLocks noGrp="1"/>
          </p:cNvSpPr>
          <p:nvPr>
            <p:ph type="body" sz="quarter" idx="3"/>
          </p:nvPr>
        </p:nvSpPr>
        <p:spPr>
          <a:xfrm>
            <a:off x="6172201" y="130905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42CEF-3F1A-4287-83C0-290A2FF6FFD1}"/>
              </a:ext>
            </a:extLst>
          </p:cNvPr>
          <p:cNvSpPr>
            <a:spLocks noGrp="1"/>
          </p:cNvSpPr>
          <p:nvPr>
            <p:ph sz="quarter" idx="4"/>
          </p:nvPr>
        </p:nvSpPr>
        <p:spPr>
          <a:xfrm>
            <a:off x="6172201" y="2299653"/>
            <a:ext cx="5183188" cy="38900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9475E9-2334-431C-A4F8-C9015B662981}"/>
              </a:ext>
            </a:extLst>
          </p:cNvPr>
          <p:cNvSpPr>
            <a:spLocks noGrp="1"/>
          </p:cNvSpPr>
          <p:nvPr>
            <p:ph type="dt" sz="half" idx="10"/>
          </p:nvPr>
        </p:nvSpPr>
        <p:spPr/>
        <p:txBody>
          <a:bodyPr/>
          <a:lstStyle/>
          <a:p>
            <a:fld id="{7CEE7DA8-022E-405F-80CA-F5F70B22E971}" type="datetime1">
              <a:rPr lang="en-US" smtClean="0"/>
              <a:t>6/16/2020</a:t>
            </a:fld>
            <a:endParaRPr lang="en-US"/>
          </a:p>
        </p:txBody>
      </p:sp>
      <p:sp>
        <p:nvSpPr>
          <p:cNvPr id="9" name="Slide Number Placeholder 8">
            <a:extLst>
              <a:ext uri="{FF2B5EF4-FFF2-40B4-BE49-F238E27FC236}">
                <a16:creationId xmlns:a16="http://schemas.microsoft.com/office/drawing/2014/main" id="{6897663A-19FC-4DDC-AD5C-2519D7F50DED}"/>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77746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75ED-D269-4584-B299-4525D36110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139D3F-8DEA-43B0-B4B2-0F732BDE4BC9}"/>
              </a:ext>
            </a:extLst>
          </p:cNvPr>
          <p:cNvSpPr>
            <a:spLocks noGrp="1"/>
          </p:cNvSpPr>
          <p:nvPr>
            <p:ph type="dt" sz="half" idx="10"/>
          </p:nvPr>
        </p:nvSpPr>
        <p:spPr/>
        <p:txBody>
          <a:bodyPr/>
          <a:lstStyle/>
          <a:p>
            <a:fld id="{AF7A5DCE-2577-4F56-AF20-D8311F5E79CF}" type="datetime1">
              <a:rPr lang="en-US" smtClean="0"/>
              <a:t>6/16/2020</a:t>
            </a:fld>
            <a:endParaRPr lang="en-US"/>
          </a:p>
        </p:txBody>
      </p:sp>
      <p:sp>
        <p:nvSpPr>
          <p:cNvPr id="5" name="Slide Number Placeholder 4">
            <a:extLst>
              <a:ext uri="{FF2B5EF4-FFF2-40B4-BE49-F238E27FC236}">
                <a16:creationId xmlns:a16="http://schemas.microsoft.com/office/drawing/2014/main" id="{CCCAB932-6B93-479A-BA7D-C618925A4F9A}"/>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3130294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2B8E4C-38DF-4D43-BE11-F4D517B61EE6}"/>
              </a:ext>
            </a:extLst>
          </p:cNvPr>
          <p:cNvSpPr>
            <a:spLocks noGrp="1"/>
          </p:cNvSpPr>
          <p:nvPr>
            <p:ph type="dt" sz="half" idx="10"/>
          </p:nvPr>
        </p:nvSpPr>
        <p:spPr/>
        <p:txBody>
          <a:bodyPr/>
          <a:lstStyle/>
          <a:p>
            <a:fld id="{844E1EA2-DC16-492B-9006-0029D48A17F6}" type="datetime1">
              <a:rPr lang="en-US" smtClean="0"/>
              <a:t>6/16/2020</a:t>
            </a:fld>
            <a:endParaRPr lang="en-US"/>
          </a:p>
        </p:txBody>
      </p:sp>
      <p:sp>
        <p:nvSpPr>
          <p:cNvPr id="4" name="Slide Number Placeholder 3">
            <a:extLst>
              <a:ext uri="{FF2B5EF4-FFF2-40B4-BE49-F238E27FC236}">
                <a16:creationId xmlns:a16="http://schemas.microsoft.com/office/drawing/2014/main" id="{B32F4D0B-D648-4DD0-95E3-B4179A3B132A}"/>
              </a:ext>
            </a:extLst>
          </p:cNvPr>
          <p:cNvSpPr>
            <a:spLocks noGrp="1"/>
          </p:cNvSpPr>
          <p:nvPr>
            <p:ph type="sldNum" sz="quarter" idx="12"/>
          </p:nvPr>
        </p:nvSpPr>
        <p:spPr/>
        <p:txBody>
          <a:bodyPr/>
          <a:lstStyle/>
          <a:p>
            <a:fld id="{41B72826-8C01-49D4-AF78-47117C4B6D4D}" type="slidenum">
              <a:rPr lang="en-US" smtClean="0"/>
              <a:t>‹#›</a:t>
            </a:fld>
            <a:endParaRPr lang="en-US"/>
          </a:p>
        </p:txBody>
      </p:sp>
      <p:sp>
        <p:nvSpPr>
          <p:cNvPr id="6" name="TextBox 5"/>
          <p:cNvSpPr txBox="1"/>
          <p:nvPr userDrawn="1"/>
        </p:nvSpPr>
        <p:spPr>
          <a:xfrm>
            <a:off x="1512483" y="14"/>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1512483" y="6529165"/>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0622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D966-6E10-4B07-AE84-81F11E766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3A9585-91F9-49B3-B4DB-6A5438C1D388}"/>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2440ED-5878-4C88-B660-66734B00CC0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1F5B4-623C-4159-8B27-8730B24B3691}"/>
              </a:ext>
            </a:extLst>
          </p:cNvPr>
          <p:cNvSpPr>
            <a:spLocks noGrp="1"/>
          </p:cNvSpPr>
          <p:nvPr>
            <p:ph type="dt" sz="half" idx="10"/>
          </p:nvPr>
        </p:nvSpPr>
        <p:spPr/>
        <p:txBody>
          <a:bodyPr/>
          <a:lstStyle/>
          <a:p>
            <a:fld id="{2FAAB848-E8EA-4299-AD85-BDDD6227948F}" type="datetime1">
              <a:rPr lang="en-US" smtClean="0"/>
              <a:t>6/16/2020</a:t>
            </a:fld>
            <a:endParaRPr lang="en-US"/>
          </a:p>
        </p:txBody>
      </p:sp>
      <p:sp>
        <p:nvSpPr>
          <p:cNvPr id="7" name="Slide Number Placeholder 6">
            <a:extLst>
              <a:ext uri="{FF2B5EF4-FFF2-40B4-BE49-F238E27FC236}">
                <a16:creationId xmlns:a16="http://schemas.microsoft.com/office/drawing/2014/main" id="{D71E606C-5656-462F-972B-2A4499E24713}"/>
              </a:ext>
            </a:extLst>
          </p:cNvPr>
          <p:cNvSpPr>
            <a:spLocks noGrp="1"/>
          </p:cNvSpPr>
          <p:nvPr>
            <p:ph type="sldNum" sz="quarter" idx="12"/>
          </p:nvPr>
        </p:nvSpPr>
        <p:spPr/>
        <p:txBody>
          <a:bodyPr/>
          <a:lstStyle/>
          <a:p>
            <a:fld id="{41B72826-8C01-49D4-AF78-47117C4B6D4D}" type="slidenum">
              <a:rPr lang="en-US" smtClean="0"/>
              <a:t>‹#›</a:t>
            </a:fld>
            <a:endParaRPr lang="en-US"/>
          </a:p>
        </p:txBody>
      </p:sp>
      <p:sp>
        <p:nvSpPr>
          <p:cNvPr id="9" name="TextBox 8"/>
          <p:cNvSpPr txBox="1"/>
          <p:nvPr userDrawn="1"/>
        </p:nvSpPr>
        <p:spPr>
          <a:xfrm>
            <a:off x="1512483" y="14"/>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1512483" y="6529165"/>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2725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CDAA-A6AD-49D8-8A0A-DBF6AE419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9808AE-61A2-4FC8-AB78-FB7C26C05735}"/>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88C31DF7-AA8A-4E5E-B796-0F0BABB3697D}"/>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CB597-1774-4EDF-8F4F-81E475308ABE}"/>
              </a:ext>
            </a:extLst>
          </p:cNvPr>
          <p:cNvSpPr>
            <a:spLocks noGrp="1"/>
          </p:cNvSpPr>
          <p:nvPr>
            <p:ph type="dt" sz="half" idx="10"/>
          </p:nvPr>
        </p:nvSpPr>
        <p:spPr/>
        <p:txBody>
          <a:bodyPr/>
          <a:lstStyle/>
          <a:p>
            <a:fld id="{A31733CA-00B7-47AC-A38C-89B3E97EF498}" type="datetime1">
              <a:rPr lang="en-US" smtClean="0"/>
              <a:t>6/16/2020</a:t>
            </a:fld>
            <a:endParaRPr lang="en-US"/>
          </a:p>
        </p:txBody>
      </p:sp>
      <p:sp>
        <p:nvSpPr>
          <p:cNvPr id="7" name="Slide Number Placeholder 6">
            <a:extLst>
              <a:ext uri="{FF2B5EF4-FFF2-40B4-BE49-F238E27FC236}">
                <a16:creationId xmlns:a16="http://schemas.microsoft.com/office/drawing/2014/main" id="{D873206A-FD7F-459A-AAC4-F1AF9EDFA7EA}"/>
              </a:ext>
            </a:extLst>
          </p:cNvPr>
          <p:cNvSpPr>
            <a:spLocks noGrp="1"/>
          </p:cNvSpPr>
          <p:nvPr>
            <p:ph type="sldNum" sz="quarter" idx="12"/>
          </p:nvPr>
        </p:nvSpPr>
        <p:spPr/>
        <p:txBody>
          <a:bodyPr/>
          <a:lstStyle/>
          <a:p>
            <a:fld id="{41B72826-8C01-49D4-AF78-47117C4B6D4D}" type="slidenum">
              <a:rPr lang="en-US" smtClean="0"/>
              <a:t>‹#›</a:t>
            </a:fld>
            <a:endParaRPr lang="en-US"/>
          </a:p>
        </p:txBody>
      </p:sp>
      <p:sp>
        <p:nvSpPr>
          <p:cNvPr id="9" name="TextBox 8"/>
          <p:cNvSpPr txBox="1"/>
          <p:nvPr userDrawn="1"/>
        </p:nvSpPr>
        <p:spPr>
          <a:xfrm>
            <a:off x="1512483" y="14"/>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1512483" y="6529165"/>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3619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userDrawn="1"/>
        </p:nvSpPr>
        <p:spPr>
          <a:xfrm>
            <a:off x="1856867" y="28177"/>
            <a:ext cx="9167037" cy="338532"/>
          </a:xfrm>
          <a:prstGeom prst="rect">
            <a:avLst/>
          </a:prstGeom>
          <a:solidFill>
            <a:schemeClr val="bg1"/>
          </a:solidFill>
        </p:spPr>
        <p:txBody>
          <a:bodyPr wrap="square" lIns="91419" tIns="45709" rIns="91419" bIns="45709" rtlCol="0">
            <a:spAutoFit/>
          </a:bodyPr>
          <a:lstStyle/>
          <a:p>
            <a:pPr algn="ctr"/>
            <a:r>
              <a:rPr lang="en-US" sz="1600" b="1" dirty="0">
                <a:solidFill>
                  <a:srgbClr val="00B050"/>
                </a:solidFill>
                <a:latin typeface="Tahoma" panose="020B0604030504040204" pitchFamily="34" charset="0"/>
                <a:ea typeface="Tahoma" panose="020B0604030504040204" pitchFamily="34" charset="0"/>
                <a:cs typeface="Tahoma" panose="020B0604030504040204" pitchFamily="34" charset="0"/>
              </a:rPr>
              <a:t>UNCLASSIFIED</a:t>
            </a:r>
          </a:p>
        </p:txBody>
      </p:sp>
      <p:sp>
        <p:nvSpPr>
          <p:cNvPr id="14" name="TextBox 13"/>
          <p:cNvSpPr txBox="1"/>
          <p:nvPr userDrawn="1"/>
        </p:nvSpPr>
        <p:spPr>
          <a:xfrm>
            <a:off x="1856867" y="6457914"/>
            <a:ext cx="9167037" cy="338532"/>
          </a:xfrm>
          <a:prstGeom prst="rect">
            <a:avLst/>
          </a:prstGeom>
          <a:solidFill>
            <a:schemeClr val="bg1"/>
          </a:solidFill>
        </p:spPr>
        <p:txBody>
          <a:bodyPr wrap="square" lIns="91419" tIns="45709" rIns="91419" bIns="45709" rtlCol="0">
            <a:spAutoFit/>
          </a:bodyPr>
          <a:lstStyle/>
          <a:p>
            <a:pPr algn="ctr"/>
            <a:r>
              <a:rPr lang="en-US" sz="1600" b="1" dirty="0">
                <a:solidFill>
                  <a:srgbClr val="00B050"/>
                </a:solidFill>
                <a:latin typeface="Tahoma" panose="020B0604030504040204" pitchFamily="34" charset="0"/>
                <a:ea typeface="Tahoma" panose="020B0604030504040204" pitchFamily="34" charset="0"/>
                <a:cs typeface="Tahoma" panose="020B0604030504040204" pitchFamily="34" charset="0"/>
              </a:rPr>
              <a:t>UNCLASSIFIED</a:t>
            </a:r>
          </a:p>
        </p:txBody>
      </p:sp>
      <p:sp>
        <p:nvSpPr>
          <p:cNvPr id="2" name="Title Placeholder 1">
            <a:extLst>
              <a:ext uri="{FF2B5EF4-FFF2-40B4-BE49-F238E27FC236}">
                <a16:creationId xmlns:a16="http://schemas.microsoft.com/office/drawing/2014/main" id="{F1DE77AB-F410-48E0-8138-1E2D60D71B26}"/>
              </a:ext>
            </a:extLst>
          </p:cNvPr>
          <p:cNvSpPr>
            <a:spLocks noGrp="1"/>
          </p:cNvSpPr>
          <p:nvPr>
            <p:ph type="title"/>
          </p:nvPr>
        </p:nvSpPr>
        <p:spPr>
          <a:xfrm>
            <a:off x="838200" y="365127"/>
            <a:ext cx="10515600" cy="7778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B6E0CFB-49FD-463E-B45D-596622B87CC2}"/>
              </a:ext>
            </a:extLst>
          </p:cNvPr>
          <p:cNvSpPr>
            <a:spLocks noGrp="1"/>
          </p:cNvSpPr>
          <p:nvPr>
            <p:ph type="body" idx="1"/>
          </p:nvPr>
        </p:nvSpPr>
        <p:spPr>
          <a:xfrm>
            <a:off x="838200" y="1277937"/>
            <a:ext cx="10515600" cy="48990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C0EDA-6645-48BC-8A1E-FBC7547B92A2}"/>
              </a:ext>
            </a:extLst>
          </p:cNvPr>
          <p:cNvSpPr>
            <a:spLocks noGrp="1"/>
          </p:cNvSpPr>
          <p:nvPr>
            <p:ph type="dt" sz="half" idx="2"/>
          </p:nvPr>
        </p:nvSpPr>
        <p:spPr>
          <a:xfrm>
            <a:off x="838200" y="6457914"/>
            <a:ext cx="2743200" cy="400087"/>
          </a:xfrm>
          <a:prstGeom prst="rect">
            <a:avLst/>
          </a:prstGeom>
        </p:spPr>
        <p:txBody>
          <a:bodyPr vert="horz" lIns="91440" tIns="45720" rIns="91440" bIns="45720" rtlCol="0" anchor="ctr"/>
          <a:lstStyle>
            <a:lvl1pPr algn="l">
              <a:defRPr sz="2000">
                <a:solidFill>
                  <a:schemeClr val="tx1">
                    <a:tint val="75000"/>
                  </a:schemeClr>
                </a:solidFill>
                <a:latin typeface="Arial" panose="020B0604020202020204" pitchFamily="34" charset="0"/>
                <a:cs typeface="Arial" panose="020B0604020202020204" pitchFamily="34" charset="0"/>
              </a:defRPr>
            </a:lvl1pPr>
          </a:lstStyle>
          <a:p>
            <a:fld id="{0E907FFB-0111-4E11-A8C8-871E986871D0}" type="datetime1">
              <a:rPr lang="en-US" smtClean="0"/>
              <a:t>6/16/2020</a:t>
            </a:fld>
            <a:endParaRPr lang="en-US" dirty="0"/>
          </a:p>
        </p:txBody>
      </p:sp>
      <p:sp>
        <p:nvSpPr>
          <p:cNvPr id="6" name="Slide Number Placeholder 5">
            <a:extLst>
              <a:ext uri="{FF2B5EF4-FFF2-40B4-BE49-F238E27FC236}">
                <a16:creationId xmlns:a16="http://schemas.microsoft.com/office/drawing/2014/main" id="{1AD75E3B-E978-49A6-8996-090A2994110E}"/>
              </a:ext>
            </a:extLst>
          </p:cNvPr>
          <p:cNvSpPr>
            <a:spLocks noGrp="1"/>
          </p:cNvSpPr>
          <p:nvPr>
            <p:ph type="sldNum" sz="quarter" idx="4"/>
          </p:nvPr>
        </p:nvSpPr>
        <p:spPr>
          <a:xfrm>
            <a:off x="8610600" y="6457914"/>
            <a:ext cx="2743200" cy="400087"/>
          </a:xfrm>
          <a:prstGeom prst="rect">
            <a:avLst/>
          </a:prstGeom>
        </p:spPr>
        <p:txBody>
          <a:bodyPr vert="horz" lIns="91440" tIns="45720" rIns="91440" bIns="45720" rtlCol="0" anchor="ctr"/>
          <a:lstStyle>
            <a:lvl1pPr algn="r">
              <a:defRPr sz="2000">
                <a:solidFill>
                  <a:schemeClr val="tx1">
                    <a:tint val="75000"/>
                  </a:schemeClr>
                </a:solidFill>
                <a:latin typeface="Arial" panose="020B0604020202020204" pitchFamily="34" charset="0"/>
                <a:cs typeface="Arial" panose="020B0604020202020204" pitchFamily="34" charset="0"/>
              </a:defRPr>
            </a:lvl1pPr>
          </a:lstStyle>
          <a:p>
            <a:fld id="{41B72826-8C01-49D4-AF78-47117C4B6D4D}" type="slidenum">
              <a:rPr lang="en-US" smtClean="0"/>
              <a:pPr/>
              <a:t>‹#›</a:t>
            </a:fld>
            <a:endParaRPr lang="en-US" dirty="0"/>
          </a:p>
        </p:txBody>
      </p:sp>
      <p:cxnSp>
        <p:nvCxnSpPr>
          <p:cNvPr id="8" name="Straight Connector 7"/>
          <p:cNvCxnSpPr/>
          <p:nvPr userDrawn="1"/>
        </p:nvCxnSpPr>
        <p:spPr>
          <a:xfrm>
            <a:off x="829963" y="6312243"/>
            <a:ext cx="10515600" cy="0"/>
          </a:xfrm>
          <a:prstGeom prst="line">
            <a:avLst/>
          </a:prstGeom>
          <a:ln w="76200">
            <a:solidFill>
              <a:schemeClr val="tx1">
                <a:lumMod val="65000"/>
                <a:lumOff val="35000"/>
              </a:schemeClr>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829963" y="1177022"/>
            <a:ext cx="10515600" cy="0"/>
          </a:xfrm>
          <a:prstGeom prst="line">
            <a:avLst/>
          </a:prstGeom>
          <a:ln w="76200">
            <a:solidFill>
              <a:schemeClr val="tx1">
                <a:lumMod val="65000"/>
                <a:lumOff val="35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0695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p:txStyles>
    <p:titleStyle>
      <a:lvl1pPr algn="l" defTabSz="914377"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6.png"/><Relationship Id="rId7"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7200" dirty="0"/>
              <a:t>BIDDS Debrief Card</a:t>
            </a:r>
          </a:p>
        </p:txBody>
      </p:sp>
      <p:sp>
        <p:nvSpPr>
          <p:cNvPr id="10" name="Text Placeholder 9"/>
          <p:cNvSpPr>
            <a:spLocks noGrp="1"/>
          </p:cNvSpPr>
          <p:nvPr>
            <p:ph type="body" idx="1"/>
          </p:nvPr>
        </p:nvSpPr>
        <p:spPr/>
        <p:txBody>
          <a:bodyPr/>
          <a:lstStyle/>
          <a:p>
            <a:r>
              <a:rPr lang="en-US" dirty="0"/>
              <a:t>V1.1</a:t>
            </a:r>
          </a:p>
        </p:txBody>
      </p:sp>
      <p:sp>
        <p:nvSpPr>
          <p:cNvPr id="9" name="TextBox 8"/>
          <p:cNvSpPr txBox="1"/>
          <p:nvPr/>
        </p:nvSpPr>
        <p:spPr>
          <a:xfrm>
            <a:off x="1856867" y="0"/>
            <a:ext cx="9167037" cy="338532"/>
          </a:xfrm>
          <a:prstGeom prst="rect">
            <a:avLst/>
          </a:prstGeom>
          <a:solidFill>
            <a:schemeClr val="bg1"/>
          </a:solidFill>
        </p:spPr>
        <p:txBody>
          <a:bodyPr wrap="square" lIns="91419" tIns="45709" rIns="91419" bIns="45709" rtlCol="0">
            <a:spAutoFit/>
          </a:bodyPr>
          <a:lstStyle/>
          <a:p>
            <a:pPr algn="ctr"/>
            <a:r>
              <a:rPr lang="en-US" sz="1600" b="1" dirty="0">
                <a:solidFill>
                  <a:srgbClr val="00B050"/>
                </a:solidFill>
                <a:latin typeface="Tahoma" panose="020B0604030504040204" pitchFamily="34" charset="0"/>
                <a:ea typeface="Tahoma" panose="020B0604030504040204" pitchFamily="34" charset="0"/>
                <a:cs typeface="Tahoma" panose="020B0604030504040204" pitchFamily="34" charset="0"/>
              </a:rPr>
              <a:t>UNCLASSIFIED</a:t>
            </a:r>
          </a:p>
        </p:txBody>
      </p:sp>
      <p:sp>
        <p:nvSpPr>
          <p:cNvPr id="11" name="TextBox 10"/>
          <p:cNvSpPr txBox="1"/>
          <p:nvPr/>
        </p:nvSpPr>
        <p:spPr>
          <a:xfrm>
            <a:off x="1685417" y="6457914"/>
            <a:ext cx="9167037" cy="338532"/>
          </a:xfrm>
          <a:prstGeom prst="rect">
            <a:avLst/>
          </a:prstGeom>
          <a:solidFill>
            <a:schemeClr val="bg1"/>
          </a:solidFill>
        </p:spPr>
        <p:txBody>
          <a:bodyPr wrap="square" lIns="91419" tIns="45709" rIns="91419" bIns="45709" rtlCol="0">
            <a:spAutoFit/>
          </a:bodyPr>
          <a:lstStyle/>
          <a:p>
            <a:pPr algn="ctr"/>
            <a:r>
              <a:rPr lang="en-US" sz="1600" b="1" dirty="0">
                <a:solidFill>
                  <a:srgbClr val="00B050"/>
                </a:solidFill>
                <a:latin typeface="Tahoma" panose="020B0604030504040204" pitchFamily="34" charset="0"/>
                <a:ea typeface="Tahoma" panose="020B0604030504040204" pitchFamily="34" charset="0"/>
                <a:cs typeface="Tahoma" panose="020B0604030504040204" pitchFamily="34" charset="0"/>
              </a:rPr>
              <a:t>UNCLASSIFIED</a:t>
            </a:r>
          </a:p>
        </p:txBody>
      </p:sp>
      <p:sp>
        <p:nvSpPr>
          <p:cNvPr id="2" name="Date Placeholder 1"/>
          <p:cNvSpPr>
            <a:spLocks noGrp="1"/>
          </p:cNvSpPr>
          <p:nvPr>
            <p:ph type="dt" sz="half" idx="10"/>
          </p:nvPr>
        </p:nvSpPr>
        <p:spPr/>
        <p:txBody>
          <a:bodyPr/>
          <a:lstStyle/>
          <a:p>
            <a:fld id="{D2DEBDDD-C0BE-4949-A078-AB40DD8AC4DF}" type="datetime1">
              <a:rPr lang="en-US" smtClean="0"/>
              <a:t>6/16/2020</a:t>
            </a:fld>
            <a:endParaRPr lang="en-US"/>
          </a:p>
        </p:txBody>
      </p:sp>
      <p:sp>
        <p:nvSpPr>
          <p:cNvPr id="3" name="Slide Number Placeholder 2"/>
          <p:cNvSpPr>
            <a:spLocks noGrp="1"/>
          </p:cNvSpPr>
          <p:nvPr>
            <p:ph type="sldNum" sz="quarter" idx="12"/>
          </p:nvPr>
        </p:nvSpPr>
        <p:spPr/>
        <p:txBody>
          <a:bodyPr/>
          <a:lstStyle/>
          <a:p>
            <a:fld id="{41B72826-8C01-49D4-AF78-47117C4B6D4D}" type="slidenum">
              <a:rPr lang="en-US" smtClean="0"/>
              <a:t>1</a:t>
            </a:fld>
            <a:endParaRPr lang="en-US"/>
          </a:p>
        </p:txBody>
      </p:sp>
      <p:pic>
        <p:nvPicPr>
          <p:cNvPr id="12" name="Picture 11">
            <a:extLst>
              <a:ext uri="{FF2B5EF4-FFF2-40B4-BE49-F238E27FC236}">
                <a16:creationId xmlns:a16="http://schemas.microsoft.com/office/drawing/2014/main" id="{45E38EE1-E7B1-45FC-868F-4ED5386F6EF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7077" y="1435153"/>
            <a:ext cx="2110923" cy="2130653"/>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99160" l="4310" r="99138"/>
                    </a14:imgEffect>
                  </a14:imgLayer>
                </a14:imgProps>
              </a:ext>
            </a:extLst>
          </a:blip>
          <a:stretch>
            <a:fillRect/>
          </a:stretch>
        </p:blipFill>
        <p:spPr>
          <a:xfrm>
            <a:off x="2182513" y="2497481"/>
            <a:ext cx="2381236" cy="2442819"/>
          </a:xfrm>
          <a:prstGeom prst="rect">
            <a:avLst/>
          </a:prstGeom>
        </p:spPr>
      </p:pic>
    </p:spTree>
    <p:extLst>
      <p:ext uri="{BB962C8B-B14F-4D97-AF65-F5344CB8AC3E}">
        <p14:creationId xmlns:p14="http://schemas.microsoft.com/office/powerpoint/2010/main" val="3318891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BIDDS </a:t>
            </a:r>
            <a:r>
              <a:rPr lang="en-US" sz="2800" b="0" dirty="0"/>
              <a:t>Copy DRD Files (as required)</a:t>
            </a:r>
            <a:endParaRPr lang="en-US" b="0" dirty="0"/>
          </a:p>
        </p:txBody>
      </p:sp>
      <p:sp>
        <p:nvSpPr>
          <p:cNvPr id="3" name="Content Placeholder 2"/>
          <p:cNvSpPr>
            <a:spLocks noGrp="1"/>
          </p:cNvSpPr>
          <p:nvPr>
            <p:ph idx="1"/>
          </p:nvPr>
        </p:nvSpPr>
        <p:spPr/>
        <p:txBody>
          <a:bodyPr>
            <a:normAutofit lnSpcReduction="10000"/>
          </a:bodyPr>
          <a:lstStyle/>
          <a:p>
            <a:r>
              <a:rPr lang="en-US" dirty="0"/>
              <a:t>The DTC saves flight data into the FLIGHT </a:t>
            </a:r>
            <a:r>
              <a:rPr lang="en-US" dirty="0" err="1"/>
              <a:t>RECORDING.fld</a:t>
            </a:r>
            <a:r>
              <a:rPr lang="en-US" dirty="0"/>
              <a:t> file. </a:t>
            </a:r>
          </a:p>
          <a:p>
            <a:r>
              <a:rPr lang="en-US" dirty="0"/>
              <a:t>The DRD files are used to decode this FLD file and need to be in the BIDDS program folder located at </a:t>
            </a:r>
            <a:r>
              <a:rPr lang="en-US" dirty="0">
                <a:solidFill>
                  <a:srgbClr val="0070C0"/>
                </a:solidFill>
              </a:rPr>
              <a:t>C:\Program Files (x86)\BIDDS</a:t>
            </a:r>
            <a:r>
              <a:rPr lang="en-US" dirty="0"/>
              <a:t>.  </a:t>
            </a:r>
          </a:p>
          <a:p>
            <a:r>
              <a:rPr lang="en-US" dirty="0"/>
              <a:t>After initially installing BIDDS and after OLS updates, copy the current DTC DRD files to this folder or you will get an error</a:t>
            </a:r>
          </a:p>
          <a:p>
            <a:pPr lvl="1"/>
            <a:r>
              <a:rPr lang="en-US" dirty="0">
                <a:solidFill>
                  <a:srgbClr val="FF0000"/>
                </a:solidFill>
              </a:rPr>
              <a:t>Error: A DRD file could not be found that matches the application ID</a:t>
            </a:r>
          </a:p>
          <a:p>
            <a:pPr lvl="1"/>
            <a:r>
              <a:rPr lang="en-US" dirty="0"/>
              <a:t>A shortcut to this folder is provided in the Debrief Card Toolbar: Tools&gt;Open BIDDS Folder</a:t>
            </a:r>
          </a:p>
          <a:p>
            <a:r>
              <a:rPr lang="en-US" dirty="0"/>
              <a:t>Once the DRD files are copied to the BIDDS folder, you don’t need to copy again unless a different OLS DTC is used</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10</a:t>
            </a:fld>
            <a:endParaRPr lang="en-US"/>
          </a:p>
        </p:txBody>
      </p:sp>
    </p:spTree>
    <p:extLst>
      <p:ext uri="{BB962C8B-B14F-4D97-AF65-F5344CB8AC3E}">
        <p14:creationId xmlns:p14="http://schemas.microsoft.com/office/powerpoint/2010/main" val="74542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9515C4-57E7-4CC0-ADA1-EDB24B7234EE}"/>
              </a:ext>
            </a:extLst>
          </p:cNvPr>
          <p:cNvPicPr>
            <a:picLocks noChangeAspect="1"/>
          </p:cNvPicPr>
          <p:nvPr/>
        </p:nvPicPr>
        <p:blipFill rotWithShape="1">
          <a:blip r:embed="rId2"/>
          <a:srcRect l="27534" t="36864" r="55726" b="41292"/>
          <a:stretch/>
        </p:blipFill>
        <p:spPr>
          <a:xfrm>
            <a:off x="148077" y="1896380"/>
            <a:ext cx="3590971" cy="1952408"/>
          </a:xfrm>
          <a:prstGeom prst="rect">
            <a:avLst/>
          </a:prstGeom>
        </p:spPr>
      </p:pic>
      <p:sp>
        <p:nvSpPr>
          <p:cNvPr id="2" name="Title 1"/>
          <p:cNvSpPr>
            <a:spLocks noGrp="1"/>
          </p:cNvSpPr>
          <p:nvPr>
            <p:ph type="title"/>
          </p:nvPr>
        </p:nvSpPr>
        <p:spPr/>
        <p:txBody>
          <a:bodyPr/>
          <a:lstStyle/>
          <a:p>
            <a:r>
              <a:rPr lang="en-US" dirty="0"/>
              <a:t>Step 2: BIDDS </a:t>
            </a:r>
            <a:r>
              <a:rPr lang="en-US" sz="2800" b="0" dirty="0"/>
              <a:t>Copy DRD Files (as required)</a:t>
            </a:r>
            <a:endParaRPr lang="en-US" b="0" dirty="0"/>
          </a:p>
        </p:txBody>
      </p:sp>
      <p:sp>
        <p:nvSpPr>
          <p:cNvPr id="3" name="Content Placeholder 2"/>
          <p:cNvSpPr>
            <a:spLocks noGrp="1"/>
          </p:cNvSpPr>
          <p:nvPr>
            <p:ph idx="1"/>
          </p:nvPr>
        </p:nvSpPr>
        <p:spPr/>
        <p:txBody>
          <a:bodyPr>
            <a:normAutofit/>
          </a:bodyPr>
          <a:lstStyle/>
          <a:p>
            <a:r>
              <a:rPr lang="en-US" dirty="0"/>
              <a:t>Example Saving DRD files into BIDDS Install Folder</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11</a:t>
            </a:fld>
            <a:endParaRPr lang="en-US"/>
          </a:p>
        </p:txBody>
      </p:sp>
      <p:sp>
        <p:nvSpPr>
          <p:cNvPr id="4" name="Rectangle 3"/>
          <p:cNvSpPr/>
          <p:nvPr/>
        </p:nvSpPr>
        <p:spPr>
          <a:xfrm>
            <a:off x="5235367" y="7193994"/>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5485588" y="4042535"/>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79320" y="7138952"/>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r="63787"/>
          <a:stretch/>
        </p:blipFill>
        <p:spPr>
          <a:xfrm>
            <a:off x="3262802" y="3153535"/>
            <a:ext cx="2076450" cy="2057400"/>
          </a:xfrm>
          <a:prstGeom prst="rect">
            <a:avLst/>
          </a:prstGeom>
          <a:ln>
            <a:solidFill>
              <a:schemeClr val="tx1"/>
            </a:solidFill>
          </a:ln>
        </p:spPr>
      </p:pic>
      <p:pic>
        <p:nvPicPr>
          <p:cNvPr id="8" name="Picture 7"/>
          <p:cNvPicPr>
            <a:picLocks noChangeAspect="1"/>
          </p:cNvPicPr>
          <p:nvPr/>
        </p:nvPicPr>
        <p:blipFill rotWithShape="1">
          <a:blip r:embed="rId4"/>
          <a:srcRect r="62768"/>
          <a:stretch/>
        </p:blipFill>
        <p:spPr>
          <a:xfrm>
            <a:off x="6876524" y="2116151"/>
            <a:ext cx="2106549" cy="3762375"/>
          </a:xfrm>
          <a:prstGeom prst="rect">
            <a:avLst/>
          </a:prstGeom>
          <a:ln>
            <a:solidFill>
              <a:schemeClr val="tx1"/>
            </a:solidFill>
          </a:ln>
        </p:spPr>
      </p:pic>
      <p:sp>
        <p:nvSpPr>
          <p:cNvPr id="11" name="Content Placeholder 2"/>
          <p:cNvSpPr txBox="1">
            <a:spLocks/>
          </p:cNvSpPr>
          <p:nvPr/>
        </p:nvSpPr>
        <p:spPr>
          <a:xfrm>
            <a:off x="2797896" y="5345870"/>
            <a:ext cx="3590971" cy="464093"/>
          </a:xfrm>
          <a:prstGeom prst="rect">
            <a:avLst/>
          </a:prstGeom>
        </p:spPr>
        <p:txBody>
          <a:bodyPr vert="horz" lIns="91440" tIns="45720" rIns="91440" bIns="45720" rtlCol="0">
            <a:normAutofit fontScale="62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New BIDDS Install (no DRD files)</a:t>
            </a:r>
          </a:p>
        </p:txBody>
      </p:sp>
      <p:sp>
        <p:nvSpPr>
          <p:cNvPr id="14" name="Content Placeholder 2"/>
          <p:cNvSpPr txBox="1">
            <a:spLocks/>
          </p:cNvSpPr>
          <p:nvPr/>
        </p:nvSpPr>
        <p:spPr>
          <a:xfrm>
            <a:off x="9129409" y="2140475"/>
            <a:ext cx="2318879" cy="2919205"/>
          </a:xfrm>
          <a:prstGeom prst="rect">
            <a:avLst/>
          </a:prstGeom>
        </p:spPr>
        <p:txBody>
          <a:bodyPr vert="horz" lIns="91440" tIns="45720" rIns="91440" bIns="45720" rtlCol="0">
            <a:normAutofit fontScale="92500"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Copy DRD files saved from DTC into BIDDS Installation folder prior to opening FDR files in BIDDS</a:t>
            </a:r>
          </a:p>
        </p:txBody>
      </p:sp>
      <p:sp>
        <p:nvSpPr>
          <p:cNvPr id="15" name="Right Arrow 11">
            <a:extLst>
              <a:ext uri="{FF2B5EF4-FFF2-40B4-BE49-F238E27FC236}">
                <a16:creationId xmlns:a16="http://schemas.microsoft.com/office/drawing/2014/main" id="{482EF59A-4C81-4CBA-9504-E67F100CBAB7}"/>
              </a:ext>
            </a:extLst>
          </p:cNvPr>
          <p:cNvSpPr/>
          <p:nvPr/>
        </p:nvSpPr>
        <p:spPr>
          <a:xfrm rot="1737631">
            <a:off x="1903194" y="3358132"/>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A477606B-E839-46C4-90DF-3F6BC954DDC7}"/>
              </a:ext>
            </a:extLst>
          </p:cNvPr>
          <p:cNvSpPr txBox="1">
            <a:spLocks/>
          </p:cNvSpPr>
          <p:nvPr/>
        </p:nvSpPr>
        <p:spPr>
          <a:xfrm>
            <a:off x="838200" y="5948699"/>
            <a:ext cx="10515600" cy="327112"/>
          </a:xfrm>
          <a:prstGeom prst="rect">
            <a:avLst/>
          </a:prstGeom>
        </p:spPr>
        <p:txBody>
          <a:bodyPr vert="horz" lIns="91440" tIns="45720" rIns="91440" bIns="45720" rtlCol="0">
            <a:normAutofit fontScale="700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70C0"/>
                </a:solidFill>
              </a:rPr>
              <a:t>C:\Program Files (x86)\BIDDS</a:t>
            </a:r>
            <a:endParaRPr lang="en-US" dirty="0"/>
          </a:p>
        </p:txBody>
      </p:sp>
    </p:spTree>
    <p:extLst>
      <p:ext uri="{BB962C8B-B14F-4D97-AF65-F5344CB8AC3E}">
        <p14:creationId xmlns:p14="http://schemas.microsoft.com/office/powerpoint/2010/main" val="1792759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BIDDS </a:t>
            </a:r>
            <a:r>
              <a:rPr lang="en-US" sz="2800" b="0" dirty="0"/>
              <a:t>Open FLD File</a:t>
            </a:r>
            <a:endParaRPr lang="en-US" b="0" dirty="0"/>
          </a:p>
        </p:txBody>
      </p:sp>
      <p:sp>
        <p:nvSpPr>
          <p:cNvPr id="3" name="Content Placeholder 2"/>
          <p:cNvSpPr>
            <a:spLocks noGrp="1"/>
          </p:cNvSpPr>
          <p:nvPr>
            <p:ph idx="1"/>
          </p:nvPr>
        </p:nvSpPr>
        <p:spPr/>
        <p:txBody>
          <a:bodyPr/>
          <a:lstStyle/>
          <a:p>
            <a:r>
              <a:rPr lang="en-US" dirty="0"/>
              <a:t>Click open in BIDDS and select previously saved FDR file saved from DTC (Desktop/BIDDS Files/)</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12</a:t>
            </a:fld>
            <a:endParaRPr lang="en-US"/>
          </a:p>
        </p:txBody>
      </p:sp>
      <p:grpSp>
        <p:nvGrpSpPr>
          <p:cNvPr id="9" name="Group 8"/>
          <p:cNvGrpSpPr/>
          <p:nvPr/>
        </p:nvGrpSpPr>
        <p:grpSpPr>
          <a:xfrm>
            <a:off x="838201" y="2351033"/>
            <a:ext cx="2679546" cy="1123688"/>
            <a:chOff x="3653108" y="1946393"/>
            <a:chExt cx="3898231" cy="1634753"/>
          </a:xfrm>
        </p:grpSpPr>
        <p:pic>
          <p:nvPicPr>
            <p:cNvPr id="10" name="Picture 9"/>
            <p:cNvPicPr>
              <a:picLocks noChangeAspect="1"/>
            </p:cNvPicPr>
            <p:nvPr/>
          </p:nvPicPr>
          <p:blipFill rotWithShape="1">
            <a:blip r:embed="rId2"/>
            <a:srcRect r="71657" b="81710"/>
            <a:stretch/>
          </p:blipFill>
          <p:spPr>
            <a:xfrm>
              <a:off x="3653108" y="1946393"/>
              <a:ext cx="3898231" cy="1634753"/>
            </a:xfrm>
            <a:prstGeom prst="rect">
              <a:avLst/>
            </a:prstGeom>
          </p:spPr>
        </p:pic>
        <p:sp>
          <p:nvSpPr>
            <p:cNvPr id="11" name="Rectangle 10"/>
            <p:cNvSpPr/>
            <p:nvPr/>
          </p:nvSpPr>
          <p:spPr>
            <a:xfrm>
              <a:off x="3797808" y="2763769"/>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a:stretch>
            <a:fillRect/>
          </a:stretch>
        </p:blipFill>
        <p:spPr>
          <a:xfrm>
            <a:off x="3126723" y="3315140"/>
            <a:ext cx="3802122" cy="2646748"/>
          </a:xfrm>
          <a:prstGeom prst="rect">
            <a:avLst/>
          </a:prstGeom>
        </p:spPr>
      </p:pic>
      <p:pic>
        <p:nvPicPr>
          <p:cNvPr id="8" name="Picture 7"/>
          <p:cNvPicPr>
            <a:picLocks noChangeAspect="1"/>
          </p:cNvPicPr>
          <p:nvPr/>
        </p:nvPicPr>
        <p:blipFill>
          <a:blip r:embed="rId4"/>
          <a:stretch>
            <a:fillRect/>
          </a:stretch>
        </p:blipFill>
        <p:spPr>
          <a:xfrm>
            <a:off x="7391422" y="3315140"/>
            <a:ext cx="4061841" cy="2646748"/>
          </a:xfrm>
          <a:prstGeom prst="rect">
            <a:avLst/>
          </a:prstGeom>
        </p:spPr>
      </p:pic>
      <p:sp>
        <p:nvSpPr>
          <p:cNvPr id="14" name="Right Arrow 13"/>
          <p:cNvSpPr/>
          <p:nvPr/>
        </p:nvSpPr>
        <p:spPr>
          <a:xfrm rot="1684798">
            <a:off x="2504422" y="3297585"/>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6356277" y="4473400"/>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36949" y="5669280"/>
            <a:ext cx="597408" cy="1950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908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BIDDS </a:t>
            </a:r>
            <a:r>
              <a:rPr lang="en-US" sz="2800" b="0" dirty="0"/>
              <a:t>Save FLD to Text File</a:t>
            </a:r>
            <a:endParaRPr lang="en-US" b="0" dirty="0"/>
          </a:p>
        </p:txBody>
      </p:sp>
      <p:sp>
        <p:nvSpPr>
          <p:cNvPr id="3" name="Content Placeholder 2"/>
          <p:cNvSpPr>
            <a:spLocks noGrp="1"/>
          </p:cNvSpPr>
          <p:nvPr>
            <p:ph idx="1"/>
          </p:nvPr>
        </p:nvSpPr>
        <p:spPr/>
        <p:txBody>
          <a:bodyPr/>
          <a:lstStyle/>
          <a:p>
            <a:r>
              <a:rPr lang="en-US" dirty="0"/>
              <a:t>Click on Text Save in Toolbar</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13</a:t>
            </a:fld>
            <a:endParaRPr lang="en-US"/>
          </a:p>
        </p:txBody>
      </p:sp>
      <p:sp>
        <p:nvSpPr>
          <p:cNvPr id="12" name="Right Arrow 11"/>
          <p:cNvSpPr/>
          <p:nvPr/>
        </p:nvSpPr>
        <p:spPr>
          <a:xfrm>
            <a:off x="5705851" y="4297924"/>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79320" y="7138952"/>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a:srcRect l="1041" r="25426" b="77789"/>
          <a:stretch/>
        </p:blipFill>
        <p:spPr>
          <a:xfrm>
            <a:off x="1438655" y="1964960"/>
            <a:ext cx="6369991" cy="1253727"/>
          </a:xfrm>
          <a:prstGeom prst="rect">
            <a:avLst/>
          </a:prstGeom>
        </p:spPr>
      </p:pic>
      <p:sp>
        <p:nvSpPr>
          <p:cNvPr id="4" name="Rectangle 3"/>
          <p:cNvSpPr/>
          <p:nvPr/>
        </p:nvSpPr>
        <p:spPr>
          <a:xfrm>
            <a:off x="6096000" y="2815875"/>
            <a:ext cx="471505" cy="402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438655" y="3353622"/>
            <a:ext cx="3888612" cy="2714805"/>
          </a:xfrm>
          <a:prstGeom prst="rect">
            <a:avLst/>
          </a:prstGeom>
        </p:spPr>
      </p:pic>
      <p:pic>
        <p:nvPicPr>
          <p:cNvPr id="8" name="Picture 7"/>
          <p:cNvPicPr>
            <a:picLocks noChangeAspect="1"/>
          </p:cNvPicPr>
          <p:nvPr/>
        </p:nvPicPr>
        <p:blipFill>
          <a:blip r:embed="rId4"/>
          <a:stretch>
            <a:fillRect/>
          </a:stretch>
        </p:blipFill>
        <p:spPr>
          <a:xfrm>
            <a:off x="7268736" y="3499638"/>
            <a:ext cx="1914525" cy="2562225"/>
          </a:xfrm>
          <a:prstGeom prst="rect">
            <a:avLst/>
          </a:prstGeom>
        </p:spPr>
      </p:pic>
      <p:sp>
        <p:nvSpPr>
          <p:cNvPr id="15" name="Right Arrow 14"/>
          <p:cNvSpPr/>
          <p:nvPr/>
        </p:nvSpPr>
        <p:spPr>
          <a:xfrm rot="5400000">
            <a:off x="3344761" y="3157640"/>
            <a:ext cx="757641"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838200" y="5704125"/>
            <a:ext cx="2917112" cy="464093"/>
          </a:xfrm>
          <a:prstGeom prst="rect">
            <a:avLst/>
          </a:prstGeom>
          <a:solidFill>
            <a:schemeClr val="bg1"/>
          </a:solidFill>
          <a:ln>
            <a:solidFill>
              <a:schemeClr val="tx1"/>
            </a:solidFill>
          </a:ln>
        </p:spPr>
        <p:txBody>
          <a:bodyPr vert="horz" lIns="91440" tIns="45720" rIns="91440" bIns="45720" rtlCol="0" anchor="ct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Save as Callsign.txt</a:t>
            </a:r>
          </a:p>
        </p:txBody>
      </p:sp>
      <p:sp>
        <p:nvSpPr>
          <p:cNvPr id="17" name="Content Placeholder 2"/>
          <p:cNvSpPr txBox="1">
            <a:spLocks/>
          </p:cNvSpPr>
          <p:nvPr/>
        </p:nvSpPr>
        <p:spPr>
          <a:xfrm>
            <a:off x="9095232" y="1877568"/>
            <a:ext cx="2962656" cy="4190859"/>
          </a:xfrm>
          <a:prstGeom prst="rect">
            <a:avLst/>
          </a:prstGeom>
          <a:solidFill>
            <a:srgbClr val="FFFF00"/>
          </a:solidFill>
          <a:ln>
            <a:solidFill>
              <a:schemeClr val="tx1"/>
            </a:solidFill>
          </a:ln>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Text file saved in Debrief Folder. This file contains all the Flight Recording files in text format</a:t>
            </a:r>
          </a:p>
          <a:p>
            <a:pPr marL="0" indent="0" algn="ctr">
              <a:buNone/>
            </a:pPr>
            <a:endParaRPr lang="en-US" sz="1600" dirty="0"/>
          </a:p>
          <a:p>
            <a:pPr marL="0" indent="0" algn="ctr">
              <a:buNone/>
            </a:pPr>
            <a:r>
              <a:rPr lang="en-US" sz="1600" b="1" dirty="0"/>
              <a:t>Note: BIDDS will freeze up while saving this file. Do not continue to next step until BIDDS is no longer frozen (spinning wheel). The text file may take up to 5 min to create if the Flight Recording has not been erased prior to flight since all flights continue writing to the same file</a:t>
            </a:r>
          </a:p>
        </p:txBody>
      </p:sp>
    </p:spTree>
    <p:extLst>
      <p:ext uri="{BB962C8B-B14F-4D97-AF65-F5344CB8AC3E}">
        <p14:creationId xmlns:p14="http://schemas.microsoft.com/office/powerpoint/2010/main" val="1632379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Select Text File</a:t>
            </a:r>
            <a:endParaRPr lang="en-US" b="0" dirty="0"/>
          </a:p>
        </p:txBody>
      </p:sp>
      <p:sp>
        <p:nvSpPr>
          <p:cNvPr id="3" name="Content Placeholder 2"/>
          <p:cNvSpPr>
            <a:spLocks noGrp="1"/>
          </p:cNvSpPr>
          <p:nvPr>
            <p:ph idx="1"/>
          </p:nvPr>
        </p:nvSpPr>
        <p:spPr/>
        <p:txBody>
          <a:bodyPr/>
          <a:lstStyle/>
          <a:p>
            <a:r>
              <a:rPr lang="en-US" dirty="0"/>
              <a:t>Open Debrief Program (debrief.exe)</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14</a:t>
            </a:fld>
            <a:endParaRPr lang="en-US"/>
          </a:p>
        </p:txBody>
      </p:sp>
      <p:sp>
        <p:nvSpPr>
          <p:cNvPr id="11" name="Content Placeholder 2"/>
          <p:cNvSpPr txBox="1">
            <a:spLocks/>
          </p:cNvSpPr>
          <p:nvPr/>
        </p:nvSpPr>
        <p:spPr>
          <a:xfrm>
            <a:off x="1506561" y="4983347"/>
            <a:ext cx="2400449" cy="645462"/>
          </a:xfrm>
          <a:prstGeom prst="rect">
            <a:avLst/>
          </a:prstGeom>
          <a:solidFill>
            <a:schemeClr val="bg1"/>
          </a:solidFill>
          <a:ln>
            <a:solidFill>
              <a:schemeClr val="tx1"/>
            </a:solidFill>
          </a:ln>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Click Select TXT File</a:t>
            </a:r>
          </a:p>
        </p:txBody>
      </p:sp>
      <p:pic>
        <p:nvPicPr>
          <p:cNvPr id="8" name="Picture 7"/>
          <p:cNvPicPr>
            <a:picLocks noChangeAspect="1"/>
          </p:cNvPicPr>
          <p:nvPr/>
        </p:nvPicPr>
        <p:blipFill>
          <a:blip r:embed="rId2"/>
          <a:stretch>
            <a:fillRect/>
          </a:stretch>
        </p:blipFill>
        <p:spPr>
          <a:xfrm>
            <a:off x="5151311" y="3355670"/>
            <a:ext cx="3459289" cy="2247808"/>
          </a:xfrm>
          <a:prstGeom prst="rect">
            <a:avLst/>
          </a:prstGeom>
        </p:spPr>
      </p:pic>
      <p:pic>
        <p:nvPicPr>
          <p:cNvPr id="17" name="Picture 16"/>
          <p:cNvPicPr>
            <a:picLocks noChangeAspect="1"/>
          </p:cNvPicPr>
          <p:nvPr/>
        </p:nvPicPr>
        <p:blipFill>
          <a:blip r:embed="rId3"/>
          <a:stretch>
            <a:fillRect/>
          </a:stretch>
        </p:blipFill>
        <p:spPr>
          <a:xfrm>
            <a:off x="7903980" y="1949646"/>
            <a:ext cx="3505200" cy="1704975"/>
          </a:xfrm>
          <a:prstGeom prst="rect">
            <a:avLst/>
          </a:prstGeom>
        </p:spPr>
      </p:pic>
      <p:sp>
        <p:nvSpPr>
          <p:cNvPr id="18" name="Content Placeholder 2"/>
          <p:cNvSpPr txBox="1">
            <a:spLocks/>
          </p:cNvSpPr>
          <p:nvPr/>
        </p:nvSpPr>
        <p:spPr>
          <a:xfrm>
            <a:off x="5680730" y="5613186"/>
            <a:ext cx="2400449" cy="645462"/>
          </a:xfrm>
          <a:prstGeom prst="rect">
            <a:avLst/>
          </a:prstGeom>
          <a:solidFill>
            <a:schemeClr val="bg1"/>
          </a:solidFill>
          <a:ln>
            <a:solidFill>
              <a:schemeClr val="tx1"/>
            </a:solidFill>
          </a:ln>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Find TXT file saved from BIDDS</a:t>
            </a:r>
          </a:p>
        </p:txBody>
      </p:sp>
      <p:sp>
        <p:nvSpPr>
          <p:cNvPr id="19" name="Content Placeholder 2"/>
          <p:cNvSpPr txBox="1">
            <a:spLocks/>
          </p:cNvSpPr>
          <p:nvPr/>
        </p:nvSpPr>
        <p:spPr>
          <a:xfrm>
            <a:off x="8953351" y="3876170"/>
            <a:ext cx="2400449" cy="645462"/>
          </a:xfrm>
          <a:prstGeom prst="rect">
            <a:avLst/>
          </a:prstGeom>
          <a:solidFill>
            <a:schemeClr val="bg1"/>
          </a:solidFill>
          <a:ln>
            <a:solidFill>
              <a:schemeClr val="tx1"/>
            </a:solidFill>
          </a:ln>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Select the date you Mission Flew</a:t>
            </a:r>
          </a:p>
        </p:txBody>
      </p:sp>
      <p:sp>
        <p:nvSpPr>
          <p:cNvPr id="21" name="Right Arrow 20"/>
          <p:cNvSpPr/>
          <p:nvPr/>
        </p:nvSpPr>
        <p:spPr>
          <a:xfrm rot="20777937">
            <a:off x="7622899" y="3285326"/>
            <a:ext cx="813412"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029A54-C543-4C8B-BF24-C34C2758340B}"/>
              </a:ext>
            </a:extLst>
          </p:cNvPr>
          <p:cNvPicPr>
            <a:picLocks noChangeAspect="1"/>
          </p:cNvPicPr>
          <p:nvPr/>
        </p:nvPicPr>
        <p:blipFill>
          <a:blip r:embed="rId4"/>
          <a:stretch>
            <a:fillRect/>
          </a:stretch>
        </p:blipFill>
        <p:spPr>
          <a:xfrm>
            <a:off x="684610" y="2397362"/>
            <a:ext cx="4184236" cy="2277578"/>
          </a:xfrm>
          <a:prstGeom prst="rect">
            <a:avLst/>
          </a:prstGeom>
        </p:spPr>
      </p:pic>
      <p:sp>
        <p:nvSpPr>
          <p:cNvPr id="13" name="Rectangle 12"/>
          <p:cNvSpPr/>
          <p:nvPr/>
        </p:nvSpPr>
        <p:spPr>
          <a:xfrm>
            <a:off x="3919174" y="3865775"/>
            <a:ext cx="786235" cy="350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701715">
            <a:off x="4558984" y="3151955"/>
            <a:ext cx="813412"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022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Loading</a:t>
            </a:r>
            <a:endParaRPr lang="en-US" b="0" dirty="0"/>
          </a:p>
        </p:txBody>
      </p:sp>
      <p:sp>
        <p:nvSpPr>
          <p:cNvPr id="3" name="Content Placeholder 2"/>
          <p:cNvSpPr>
            <a:spLocks noGrp="1"/>
          </p:cNvSpPr>
          <p:nvPr>
            <p:ph idx="1"/>
          </p:nvPr>
        </p:nvSpPr>
        <p:spPr/>
        <p:txBody>
          <a:bodyPr/>
          <a:lstStyle/>
          <a:p>
            <a:r>
              <a:rPr lang="en-US" dirty="0"/>
              <a:t>The program will start searching the file and update progress bar</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15</a:t>
            </a:fld>
            <a:endParaRPr lang="en-US"/>
          </a:p>
        </p:txBody>
      </p:sp>
      <p:sp>
        <p:nvSpPr>
          <p:cNvPr id="11" name="Content Placeholder 2"/>
          <p:cNvSpPr txBox="1">
            <a:spLocks/>
          </p:cNvSpPr>
          <p:nvPr/>
        </p:nvSpPr>
        <p:spPr>
          <a:xfrm>
            <a:off x="5613928" y="2086880"/>
            <a:ext cx="6200120" cy="4151866"/>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The program will now search the text file. In the background, 3 different record types are searched then matched. </a:t>
            </a:r>
          </a:p>
          <a:p>
            <a:pPr marL="342900" indent="-342900">
              <a:buFont typeface="+mj-lt"/>
              <a:buAutoNum type="arabicPeriod"/>
            </a:pPr>
            <a:r>
              <a:rPr lang="en-US" sz="1600" dirty="0"/>
              <a:t>Mission Events- Records showing aircraft parameters</a:t>
            </a:r>
          </a:p>
          <a:p>
            <a:pPr marL="342900" indent="-342900">
              <a:buFont typeface="+mj-lt"/>
              <a:buAutoNum type="arabicPeriod"/>
            </a:pPr>
            <a:r>
              <a:rPr lang="en-US" sz="1600" dirty="0"/>
              <a:t>Weapon Release Events- Different for each weapon</a:t>
            </a:r>
          </a:p>
          <a:p>
            <a:pPr marL="342900" indent="-342900">
              <a:buFont typeface="+mj-lt"/>
              <a:buAutoNum type="arabicPeriod"/>
            </a:pPr>
            <a:r>
              <a:rPr lang="en-US" sz="1600" dirty="0"/>
              <a:t>SOW IZ LAR Records- For TOF calculations</a:t>
            </a:r>
          </a:p>
          <a:p>
            <a:pPr marL="342900" indent="-342900">
              <a:buFont typeface="+mj-lt"/>
              <a:buAutoNum type="arabicPeriod"/>
            </a:pPr>
            <a:endParaRPr lang="en-US" sz="1600" dirty="0"/>
          </a:p>
          <a:p>
            <a:pPr marL="0" indent="0">
              <a:buNone/>
            </a:pPr>
            <a:r>
              <a:rPr lang="en-US" sz="1600" dirty="0"/>
              <a:t>These events are then matched combined to output all the required data for a release. Realize there are some limitation inherent to how the DTC logs missions:</a:t>
            </a:r>
          </a:p>
          <a:p>
            <a:r>
              <a:rPr lang="en-US" sz="1600" dirty="0"/>
              <a:t>Some data that is matched between events may have a time difference of up to 10 seconds</a:t>
            </a:r>
          </a:p>
          <a:p>
            <a:r>
              <a:rPr lang="en-US" sz="1600" dirty="0"/>
              <a:t>Some data is missing/needs to be filled in later</a:t>
            </a:r>
          </a:p>
          <a:p>
            <a:pPr lvl="1"/>
            <a:r>
              <a:rPr lang="en-US" sz="1200" dirty="0"/>
              <a:t>GPS FOM only logged for GWD release, defaults to 1 for other releases</a:t>
            </a:r>
          </a:p>
          <a:p>
            <a:pPr lvl="1"/>
            <a:r>
              <a:rPr lang="en-US" sz="1200" dirty="0"/>
              <a:t>JASSM JDPI data needs to be paired to a JASSM DTC Summary</a:t>
            </a:r>
          </a:p>
          <a:p>
            <a:pPr lvl="1"/>
            <a:endParaRPr lang="en-US" sz="1200" dirty="0"/>
          </a:p>
          <a:p>
            <a:pPr marL="0" indent="0">
              <a:buNone/>
            </a:pPr>
            <a:endParaRPr lang="en-US" sz="1600" dirty="0"/>
          </a:p>
        </p:txBody>
      </p:sp>
      <p:pic>
        <p:nvPicPr>
          <p:cNvPr id="8" name="Picture 7">
            <a:extLst>
              <a:ext uri="{FF2B5EF4-FFF2-40B4-BE49-F238E27FC236}">
                <a16:creationId xmlns:a16="http://schemas.microsoft.com/office/drawing/2014/main" id="{0B09F3AE-9474-4E98-8221-B07DB72211CE}"/>
              </a:ext>
            </a:extLst>
          </p:cNvPr>
          <p:cNvPicPr>
            <a:picLocks noChangeAspect="1"/>
          </p:cNvPicPr>
          <p:nvPr/>
        </p:nvPicPr>
        <p:blipFill>
          <a:blip r:embed="rId2"/>
          <a:stretch>
            <a:fillRect/>
          </a:stretch>
        </p:blipFill>
        <p:spPr>
          <a:xfrm>
            <a:off x="377952" y="2616199"/>
            <a:ext cx="4908410" cy="2671763"/>
          </a:xfrm>
          <a:prstGeom prst="rect">
            <a:avLst/>
          </a:prstGeom>
        </p:spPr>
      </p:pic>
    </p:spTree>
    <p:extLst>
      <p:ext uri="{BB962C8B-B14F-4D97-AF65-F5344CB8AC3E}">
        <p14:creationId xmlns:p14="http://schemas.microsoft.com/office/powerpoint/2010/main" val="127204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JASSM match</a:t>
            </a:r>
            <a:endParaRPr lang="en-US" b="0" dirty="0"/>
          </a:p>
        </p:txBody>
      </p:sp>
      <p:sp>
        <p:nvSpPr>
          <p:cNvPr id="3" name="Content Placeholder 2"/>
          <p:cNvSpPr>
            <a:spLocks noGrp="1"/>
          </p:cNvSpPr>
          <p:nvPr>
            <p:ph idx="1"/>
          </p:nvPr>
        </p:nvSpPr>
        <p:spPr/>
        <p:txBody>
          <a:bodyPr/>
          <a:lstStyle/>
          <a:p>
            <a:r>
              <a:rPr lang="en-US" dirty="0"/>
              <a:t>If JASSM releases are found, a dialog will ask if you would like to match to a JASSM DTC Summary Report. Select Report to have JDPI name, coordinates, elevation be displayed properly. This can also be accomplished after.</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16</a:t>
            </a:fld>
            <a:endParaRPr lang="en-US"/>
          </a:p>
        </p:txBody>
      </p:sp>
      <p:sp>
        <p:nvSpPr>
          <p:cNvPr id="4" name="Rectangle 3"/>
          <p:cNvSpPr/>
          <p:nvPr/>
        </p:nvSpPr>
        <p:spPr>
          <a:xfrm>
            <a:off x="5235367" y="7193994"/>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79320" y="7138952"/>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838200" y="3191451"/>
            <a:ext cx="5294376" cy="2851400"/>
          </a:xfrm>
          <a:prstGeom prst="rect">
            <a:avLst/>
          </a:prstGeom>
        </p:spPr>
      </p:pic>
      <p:pic>
        <p:nvPicPr>
          <p:cNvPr id="10" name="Picture 9"/>
          <p:cNvPicPr>
            <a:picLocks noChangeAspect="1"/>
          </p:cNvPicPr>
          <p:nvPr/>
        </p:nvPicPr>
        <p:blipFill>
          <a:blip r:embed="rId3"/>
          <a:stretch>
            <a:fillRect/>
          </a:stretch>
        </p:blipFill>
        <p:spPr>
          <a:xfrm>
            <a:off x="7412736" y="4011900"/>
            <a:ext cx="3323653" cy="1782386"/>
          </a:xfrm>
          <a:prstGeom prst="rect">
            <a:avLst/>
          </a:prstGeom>
        </p:spPr>
      </p:pic>
      <p:sp>
        <p:nvSpPr>
          <p:cNvPr id="14" name="Content Placeholder 2"/>
          <p:cNvSpPr txBox="1">
            <a:spLocks/>
          </p:cNvSpPr>
          <p:nvPr/>
        </p:nvSpPr>
        <p:spPr>
          <a:xfrm>
            <a:off x="7675286" y="3392503"/>
            <a:ext cx="2798552" cy="473440"/>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Tools&gt;JASSM Report Match</a:t>
            </a:r>
          </a:p>
        </p:txBody>
      </p:sp>
      <p:sp>
        <p:nvSpPr>
          <p:cNvPr id="15" name="Content Placeholder 2"/>
          <p:cNvSpPr txBox="1">
            <a:spLocks/>
          </p:cNvSpPr>
          <p:nvPr/>
        </p:nvSpPr>
        <p:spPr>
          <a:xfrm>
            <a:off x="6132576" y="4380431"/>
            <a:ext cx="1097280" cy="337873"/>
          </a:xfrm>
          <a:prstGeom prst="rect">
            <a:avLst/>
          </a:prstGeom>
          <a:solidFill>
            <a:schemeClr val="bg1"/>
          </a:solidFill>
          <a:ln>
            <a:no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t>or</a:t>
            </a:r>
          </a:p>
        </p:txBody>
      </p:sp>
      <p:pic>
        <p:nvPicPr>
          <p:cNvPr id="16" name="Picture 15"/>
          <p:cNvPicPr/>
          <p:nvPr/>
        </p:nvPicPr>
        <p:blipFill>
          <a:blip r:embed="rId4"/>
          <a:stretch>
            <a:fillRect/>
          </a:stretch>
        </p:blipFill>
        <p:spPr>
          <a:xfrm>
            <a:off x="5135018" y="5049618"/>
            <a:ext cx="3275277" cy="1489336"/>
          </a:xfrm>
          <a:prstGeom prst="rect">
            <a:avLst/>
          </a:prstGeom>
        </p:spPr>
      </p:pic>
    </p:spTree>
    <p:extLst>
      <p:ext uri="{BB962C8B-B14F-4D97-AF65-F5344CB8AC3E}">
        <p14:creationId xmlns:p14="http://schemas.microsoft.com/office/powerpoint/2010/main" val="770942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Excel</a:t>
            </a:r>
            <a:endParaRPr lang="en-US" b="0" dirty="0"/>
          </a:p>
        </p:txBody>
      </p:sp>
      <p:sp>
        <p:nvSpPr>
          <p:cNvPr id="3" name="Content Placeholder 2"/>
          <p:cNvSpPr>
            <a:spLocks noGrp="1"/>
          </p:cNvSpPr>
          <p:nvPr>
            <p:ph idx="1"/>
          </p:nvPr>
        </p:nvSpPr>
        <p:spPr/>
        <p:txBody>
          <a:bodyPr/>
          <a:lstStyle/>
          <a:p>
            <a:r>
              <a:rPr lang="en-US" dirty="0"/>
              <a:t>Once complete, the Debrief Card will open automatically</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17</a:t>
            </a:fld>
            <a:endParaRPr lang="en-US" dirty="0"/>
          </a:p>
        </p:txBody>
      </p:sp>
      <p:sp>
        <p:nvSpPr>
          <p:cNvPr id="4" name="Rectangle 3"/>
          <p:cNvSpPr/>
          <p:nvPr/>
        </p:nvSpPr>
        <p:spPr>
          <a:xfrm>
            <a:off x="5235367" y="7193994"/>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p:nvPr/>
        </p:nvPicPr>
        <p:blipFill>
          <a:blip r:embed="rId2" cstate="print">
            <a:extLst>
              <a:ext uri="{28A0092B-C50C-407E-A947-70E740481C1C}">
                <a14:useLocalDpi xmlns:a14="http://schemas.microsoft.com/office/drawing/2010/main" val="0"/>
              </a:ext>
            </a:extLst>
          </a:blip>
          <a:stretch>
            <a:fillRect/>
          </a:stretch>
        </p:blipFill>
        <p:spPr>
          <a:xfrm>
            <a:off x="290632" y="2375797"/>
            <a:ext cx="7311080" cy="3464171"/>
          </a:xfrm>
          <a:prstGeom prst="rect">
            <a:avLst/>
          </a:prstGeom>
        </p:spPr>
      </p:pic>
      <p:sp>
        <p:nvSpPr>
          <p:cNvPr id="17" name="Content Placeholder 2"/>
          <p:cNvSpPr txBox="1">
            <a:spLocks/>
          </p:cNvSpPr>
          <p:nvPr/>
        </p:nvSpPr>
        <p:spPr>
          <a:xfrm>
            <a:off x="7839456" y="2086880"/>
            <a:ext cx="3974592" cy="4151866"/>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Update the Fill Ins fields on the right of the card to populate the remaining data in the card.</a:t>
            </a:r>
          </a:p>
          <a:p>
            <a:pPr marL="0" indent="0">
              <a:buNone/>
            </a:pPr>
            <a:endParaRPr lang="en-US" sz="1600" dirty="0"/>
          </a:p>
          <a:p>
            <a:pPr marL="0" indent="0">
              <a:buNone/>
            </a:pPr>
            <a:r>
              <a:rPr lang="en-US" sz="1600" dirty="0"/>
              <a:t>Other Sheets:</a:t>
            </a:r>
          </a:p>
          <a:p>
            <a:r>
              <a:rPr lang="en-US" sz="1600" dirty="0"/>
              <a:t>Combined (This is where all the debrief data pulls from). Fill in missing/incorrect release data on this sheet and it will be pulled into the Debrief Card automatically</a:t>
            </a:r>
          </a:p>
          <a:p>
            <a:r>
              <a:rPr lang="en-US" sz="1600" dirty="0"/>
              <a:t>Timestamps (Shows all Mission Events from FDR File)</a:t>
            </a:r>
          </a:p>
          <a:p>
            <a:r>
              <a:rPr lang="en-US" sz="1600" dirty="0"/>
              <a:t>Weapon Tabs</a:t>
            </a:r>
          </a:p>
          <a:p>
            <a:pPr lvl="1"/>
            <a:r>
              <a:rPr lang="en-US" sz="1200" dirty="0"/>
              <a:t>Show release events and all data from FDR File</a:t>
            </a:r>
          </a:p>
          <a:p>
            <a:pPr marL="0" indent="0">
              <a:buNone/>
            </a:pPr>
            <a:endParaRPr lang="en-US" sz="1600" dirty="0"/>
          </a:p>
        </p:txBody>
      </p:sp>
      <p:sp>
        <p:nvSpPr>
          <p:cNvPr id="13" name="Rectangle 12"/>
          <p:cNvSpPr/>
          <p:nvPr/>
        </p:nvSpPr>
        <p:spPr>
          <a:xfrm>
            <a:off x="6432296" y="2534110"/>
            <a:ext cx="1276604" cy="1758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8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GPS File</a:t>
            </a:r>
            <a:endParaRPr lang="en-US" b="0" dirty="0"/>
          </a:p>
        </p:txBody>
      </p:sp>
      <p:sp>
        <p:nvSpPr>
          <p:cNvPr id="3" name="Content Placeholder 2"/>
          <p:cNvSpPr>
            <a:spLocks noGrp="1"/>
          </p:cNvSpPr>
          <p:nvPr>
            <p:ph idx="1"/>
          </p:nvPr>
        </p:nvSpPr>
        <p:spPr/>
        <p:txBody>
          <a:bodyPr/>
          <a:lstStyle/>
          <a:p>
            <a:r>
              <a:rPr lang="en-US" dirty="0"/>
              <a:t>If JMPS is installed on the computer running the debrief program, it will automatically open up the GPS trail</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18</a:t>
            </a:fld>
            <a:endParaRPr lang="en-US" dirty="0"/>
          </a:p>
        </p:txBody>
      </p:sp>
      <p:pic>
        <p:nvPicPr>
          <p:cNvPr id="10" name="Picture 9"/>
          <p:cNvPicPr/>
          <p:nvPr/>
        </p:nvPicPr>
        <p:blipFill>
          <a:blip r:embed="rId2"/>
          <a:stretch>
            <a:fillRect/>
          </a:stretch>
        </p:blipFill>
        <p:spPr>
          <a:xfrm>
            <a:off x="3926632" y="2386633"/>
            <a:ext cx="4839416" cy="3562765"/>
          </a:xfrm>
          <a:prstGeom prst="rect">
            <a:avLst/>
          </a:prstGeom>
        </p:spPr>
      </p:pic>
    </p:spTree>
    <p:extLst>
      <p:ext uri="{BB962C8B-B14F-4D97-AF65-F5344CB8AC3E}">
        <p14:creationId xmlns:p14="http://schemas.microsoft.com/office/powerpoint/2010/main" val="3868548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t>
            </a:r>
            <a:r>
              <a:rPr lang="en-US" sz="2800" b="0" dirty="0"/>
              <a:t>Update Bullseye Data</a:t>
            </a:r>
            <a:endParaRPr lang="en-US" b="0" dirty="0"/>
          </a:p>
        </p:txBody>
      </p:sp>
      <p:sp>
        <p:nvSpPr>
          <p:cNvPr id="3" name="Content Placeholder 2"/>
          <p:cNvSpPr>
            <a:spLocks noGrp="1"/>
          </p:cNvSpPr>
          <p:nvPr>
            <p:ph idx="1"/>
          </p:nvPr>
        </p:nvSpPr>
        <p:spPr/>
        <p:txBody>
          <a:bodyPr/>
          <a:lstStyle/>
          <a:p>
            <a:r>
              <a:rPr lang="en-US" dirty="0"/>
              <a:t>Sometimes you may need to update bullseye data if the target coordinates to do not correctly pull from the DTC. To do so, update the coordinates on the Combined Tab and save, then click Tools&gt;Update Bullseyes and select your debrief card</a:t>
            </a:r>
          </a:p>
          <a:p>
            <a:r>
              <a:rPr lang="en-US" dirty="0"/>
              <a:t>The bullseyes will be updated based on the Bullseye in the Debrief Card Program</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19</a:t>
            </a:fld>
            <a:endParaRPr lang="en-US" dirty="0"/>
          </a:p>
        </p:txBody>
      </p:sp>
      <p:pic>
        <p:nvPicPr>
          <p:cNvPr id="4" name="Picture 3">
            <a:extLst>
              <a:ext uri="{FF2B5EF4-FFF2-40B4-BE49-F238E27FC236}">
                <a16:creationId xmlns:a16="http://schemas.microsoft.com/office/drawing/2014/main" id="{4601A335-5DAA-4837-BA0C-27E7B4977F5F}"/>
              </a:ext>
            </a:extLst>
          </p:cNvPr>
          <p:cNvPicPr>
            <a:picLocks noChangeAspect="1"/>
          </p:cNvPicPr>
          <p:nvPr/>
        </p:nvPicPr>
        <p:blipFill rotWithShape="1">
          <a:blip r:embed="rId2"/>
          <a:srcRect l="27582" t="36690" r="55721" b="41862"/>
          <a:stretch/>
        </p:blipFill>
        <p:spPr>
          <a:xfrm>
            <a:off x="5080000" y="3612838"/>
            <a:ext cx="4521200" cy="2419661"/>
          </a:xfrm>
          <a:prstGeom prst="rect">
            <a:avLst/>
          </a:prstGeom>
        </p:spPr>
      </p:pic>
    </p:spTree>
    <p:extLst>
      <p:ext uri="{BB962C8B-B14F-4D97-AF65-F5344CB8AC3E}">
        <p14:creationId xmlns:p14="http://schemas.microsoft.com/office/powerpoint/2010/main" val="3810469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a:t>
            </a:r>
          </a:p>
        </p:txBody>
      </p:sp>
      <p:sp>
        <p:nvSpPr>
          <p:cNvPr id="5" name="Content Placeholder 4"/>
          <p:cNvSpPr>
            <a:spLocks noGrp="1"/>
          </p:cNvSpPr>
          <p:nvPr>
            <p:ph idx="1"/>
          </p:nvPr>
        </p:nvSpPr>
        <p:spPr/>
        <p:txBody>
          <a:bodyPr>
            <a:normAutofit lnSpcReduction="10000"/>
          </a:bodyPr>
          <a:lstStyle/>
          <a:p>
            <a:r>
              <a:rPr lang="en-US" dirty="0"/>
              <a:t>Generate B-52 weapon release data from DTC flight data recorder files for post-flight debrief and Shot </a:t>
            </a:r>
            <a:r>
              <a:rPr lang="en-US" dirty="0" err="1"/>
              <a:t>Vals</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1800" b="1" dirty="0"/>
              <a:t>Requirements- BIDDS v4.1, ODD-EC Manager, ODD-EC DTC sled, Debrief Program</a:t>
            </a:r>
          </a:p>
          <a:p>
            <a:pPr marL="0" indent="0">
              <a:buNone/>
            </a:pPr>
            <a:r>
              <a:rPr lang="en-US" sz="1800" b="1" dirty="0"/>
              <a:t>Install Guide provided at end of guide</a:t>
            </a:r>
          </a:p>
        </p:txBody>
      </p:sp>
      <p:sp>
        <p:nvSpPr>
          <p:cNvPr id="2" name="Date Placeholder 1"/>
          <p:cNvSpPr>
            <a:spLocks noGrp="1"/>
          </p:cNvSpPr>
          <p:nvPr>
            <p:ph type="dt" sz="half" idx="10"/>
          </p:nvPr>
        </p:nvSpPr>
        <p:spPr/>
        <p:txBody>
          <a:bodyPr/>
          <a:lstStyle/>
          <a:p>
            <a:fld id="{2F568E62-C0E5-4D55-8072-F8D880626657}" type="datetime1">
              <a:rPr lang="en-US" smtClean="0"/>
              <a:t>6/16/2020</a:t>
            </a:fld>
            <a:endParaRPr lang="en-US"/>
          </a:p>
        </p:txBody>
      </p:sp>
      <p:sp>
        <p:nvSpPr>
          <p:cNvPr id="3" name="Slide Number Placeholder 2"/>
          <p:cNvSpPr>
            <a:spLocks noGrp="1"/>
          </p:cNvSpPr>
          <p:nvPr>
            <p:ph type="sldNum" sz="quarter" idx="12"/>
          </p:nvPr>
        </p:nvSpPr>
        <p:spPr/>
        <p:txBody>
          <a:bodyPr/>
          <a:lstStyle/>
          <a:p>
            <a:fld id="{41B72826-8C01-49D4-AF78-47117C4B6D4D}" type="slidenum">
              <a:rPr lang="en-US" smtClean="0"/>
              <a:t>2</a:t>
            </a:fld>
            <a:endParaRPr lang="en-US"/>
          </a:p>
        </p:txBody>
      </p:sp>
      <p:sp>
        <p:nvSpPr>
          <p:cNvPr id="9" name="Right Arrow 8"/>
          <p:cNvSpPr/>
          <p:nvPr/>
        </p:nvSpPr>
        <p:spPr>
          <a:xfrm>
            <a:off x="5016500" y="3641527"/>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6364287" y="2739827"/>
            <a:ext cx="3019425" cy="2305050"/>
          </a:xfrm>
          <a:prstGeom prst="rect">
            <a:avLst/>
          </a:prstGeom>
        </p:spPr>
      </p:pic>
      <p:pic>
        <p:nvPicPr>
          <p:cNvPr id="14" name="Picture 13">
            <a:extLst>
              <a:ext uri="{FF2B5EF4-FFF2-40B4-BE49-F238E27FC236}">
                <a16:creationId xmlns:a16="http://schemas.microsoft.com/office/drawing/2014/main" id="{3DBACB45-2B7B-4DE1-8C6D-CB1934582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1980" y="2571424"/>
            <a:ext cx="1427826" cy="1441171"/>
          </a:xfrm>
          <a:prstGeom prst="rect">
            <a:avLst/>
          </a:prstGeom>
        </p:spPr>
      </p:pic>
      <p:pic>
        <p:nvPicPr>
          <p:cNvPr id="13" name="Picture 12"/>
          <p:cNvPicPr>
            <a:picLocks noChangeAspect="1"/>
          </p:cNvPicPr>
          <p:nvPr/>
        </p:nvPicPr>
        <p:blipFill>
          <a:blip r:embed="rId4">
            <a:extLst>
              <a:ext uri="{BEBA8EAE-BF5A-486C-A8C5-ECC9F3942E4B}">
                <a14:imgProps xmlns:a14="http://schemas.microsoft.com/office/drawing/2010/main">
                  <a14:imgLayer r:embed="rId5">
                    <a14:imgEffect>
                      <a14:backgroundRemoval t="0" b="99160" l="4310" r="99138"/>
                    </a14:imgEffect>
                  </a14:imgLayer>
                </a14:imgProps>
              </a:ext>
            </a:extLst>
          </a:blip>
          <a:stretch>
            <a:fillRect/>
          </a:stretch>
        </p:blipFill>
        <p:spPr>
          <a:xfrm>
            <a:off x="2996191" y="3292009"/>
            <a:ext cx="1170417" cy="1200686"/>
          </a:xfrm>
          <a:prstGeom prst="rect">
            <a:avLst/>
          </a:prstGeom>
        </p:spPr>
      </p:pic>
      <p:pic>
        <p:nvPicPr>
          <p:cNvPr id="12" name="Picture 11"/>
          <p:cNvPicPr>
            <a:picLocks noChangeAspect="1"/>
          </p:cNvPicPr>
          <p:nvPr/>
        </p:nvPicPr>
        <p:blipFill rotWithShape="1">
          <a:blip r:embed="rId6"/>
          <a:srcRect r="431" b="40336"/>
          <a:stretch/>
        </p:blipFill>
        <p:spPr>
          <a:xfrm>
            <a:off x="3800256" y="4085215"/>
            <a:ext cx="732703" cy="731752"/>
          </a:xfrm>
          <a:prstGeom prst="rect">
            <a:avLst/>
          </a:prstGeom>
        </p:spPr>
      </p:pic>
    </p:spTree>
    <p:extLst>
      <p:ext uri="{BB962C8B-B14F-4D97-AF65-F5344CB8AC3E}">
        <p14:creationId xmlns:p14="http://schemas.microsoft.com/office/powerpoint/2010/main" val="1698577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Limitations</a:t>
            </a:r>
            <a:endParaRPr lang="en-US" b="0" dirty="0"/>
          </a:p>
        </p:txBody>
      </p:sp>
      <p:sp>
        <p:nvSpPr>
          <p:cNvPr id="3" name="Content Placeholder 2"/>
          <p:cNvSpPr>
            <a:spLocks noGrp="1"/>
          </p:cNvSpPr>
          <p:nvPr>
            <p:ph idx="1"/>
          </p:nvPr>
        </p:nvSpPr>
        <p:spPr/>
        <p:txBody>
          <a:bodyPr/>
          <a:lstStyle/>
          <a:p>
            <a:r>
              <a:rPr lang="en-US" dirty="0"/>
              <a:t>The DTC sometimes skips logging data</a:t>
            </a:r>
          </a:p>
          <a:p>
            <a:pPr lvl="1"/>
            <a:r>
              <a:rPr lang="en-US" dirty="0"/>
              <a:t>JASSM DT coordinates</a:t>
            </a:r>
          </a:p>
          <a:p>
            <a:pPr lvl="1"/>
            <a:r>
              <a:rPr lang="en-US" dirty="0"/>
              <a:t>GPS FOM not logged for every release</a:t>
            </a:r>
          </a:p>
          <a:p>
            <a:r>
              <a:rPr lang="en-US" dirty="0"/>
              <a:t>BIDDS does not output some records to the text file</a:t>
            </a:r>
          </a:p>
          <a:p>
            <a:pPr lvl="1"/>
            <a:r>
              <a:rPr lang="en-US" dirty="0"/>
              <a:t>Targeting Pod Data</a:t>
            </a:r>
          </a:p>
          <a:p>
            <a:pPr lvl="1"/>
            <a:r>
              <a:rPr lang="en-US" dirty="0"/>
              <a:t>ALCM releases</a:t>
            </a:r>
          </a:p>
          <a:p>
            <a:r>
              <a:rPr lang="en-US" dirty="0"/>
              <a:t>Some data is logged in unknown ways</a:t>
            </a:r>
          </a:p>
          <a:p>
            <a:pPr lvl="1"/>
            <a:r>
              <a:rPr lang="en-US" dirty="0"/>
              <a:t>JDAM delays are logged in integer/exponent that needs to be correlated to a </a:t>
            </a:r>
            <a:r>
              <a:rPr lang="en-US" dirty="0" err="1"/>
              <a:t>ms</a:t>
            </a:r>
            <a:r>
              <a:rPr lang="en-US" dirty="0"/>
              <a:t> delay. Therefore delays above 15 </a:t>
            </a:r>
            <a:r>
              <a:rPr lang="en-US" dirty="0" err="1"/>
              <a:t>ms</a:t>
            </a:r>
            <a:r>
              <a:rPr lang="en-US" dirty="0"/>
              <a:t> just show DELAY</a:t>
            </a:r>
          </a:p>
          <a:p>
            <a:pPr lvl="1"/>
            <a:endParaRPr lang="en-US" dirty="0"/>
          </a:p>
          <a:p>
            <a:endParaRPr lang="en-US" dirty="0"/>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20</a:t>
            </a:fld>
            <a:endParaRPr lang="en-US" dirty="0"/>
          </a:p>
        </p:txBody>
      </p:sp>
    </p:spTree>
    <p:extLst>
      <p:ext uri="{BB962C8B-B14F-4D97-AF65-F5344CB8AC3E}">
        <p14:creationId xmlns:p14="http://schemas.microsoft.com/office/powerpoint/2010/main" val="3189571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Reporting</a:t>
            </a:r>
            <a:endParaRPr lang="en-US" b="0" dirty="0"/>
          </a:p>
        </p:txBody>
      </p:sp>
      <p:sp>
        <p:nvSpPr>
          <p:cNvPr id="3" name="Content Placeholder 2"/>
          <p:cNvSpPr>
            <a:spLocks noGrp="1"/>
          </p:cNvSpPr>
          <p:nvPr>
            <p:ph idx="1"/>
          </p:nvPr>
        </p:nvSpPr>
        <p:spPr/>
        <p:txBody>
          <a:bodyPr/>
          <a:lstStyle/>
          <a:p>
            <a:r>
              <a:rPr lang="en-US" dirty="0"/>
              <a:t>If you find a bug or your data does not output to a card, save your text file for troubleshooting</a:t>
            </a:r>
          </a:p>
          <a:p>
            <a:pPr lvl="1"/>
            <a:r>
              <a:rPr lang="en-US" dirty="0"/>
              <a:t>Run the debrief card using debrief (debug).exe</a:t>
            </a:r>
          </a:p>
          <a:p>
            <a:pPr lvl="1"/>
            <a:r>
              <a:rPr lang="en-US" dirty="0"/>
              <a:t>Record what percent the progress bar got to</a:t>
            </a:r>
          </a:p>
          <a:p>
            <a:pPr lvl="1"/>
            <a:r>
              <a:rPr lang="en-US" dirty="0"/>
              <a:t>If any errors were displayed in the console window</a:t>
            </a:r>
          </a:p>
          <a:p>
            <a:pPr lvl="1"/>
            <a:r>
              <a:rPr lang="en-US" dirty="0"/>
              <a:t>What weapons released? Sim/War? OLS version</a:t>
            </a:r>
          </a:p>
          <a:p>
            <a:pPr lvl="1"/>
            <a:endParaRPr lang="en-US" dirty="0"/>
          </a:p>
          <a:p>
            <a:endParaRPr lang="en-US" dirty="0"/>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21</a:t>
            </a:fld>
            <a:endParaRPr lang="en-US" dirty="0"/>
          </a:p>
        </p:txBody>
      </p:sp>
    </p:spTree>
    <p:extLst>
      <p:ext uri="{BB962C8B-B14F-4D97-AF65-F5344CB8AC3E}">
        <p14:creationId xmlns:p14="http://schemas.microsoft.com/office/powerpoint/2010/main" val="1500889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Workflow</a:t>
            </a:r>
          </a:p>
        </p:txBody>
      </p:sp>
      <p:sp>
        <p:nvSpPr>
          <p:cNvPr id="5" name="Content Placeholder 4"/>
          <p:cNvSpPr>
            <a:spLocks noGrp="1"/>
          </p:cNvSpPr>
          <p:nvPr>
            <p:ph idx="1"/>
          </p:nvPr>
        </p:nvSpPr>
        <p:spPr/>
        <p:txBody>
          <a:bodyPr>
            <a:normAutofit/>
          </a:bodyPr>
          <a:lstStyle/>
          <a:p>
            <a:r>
              <a:rPr lang="en-US" dirty="0"/>
              <a:t>The DTC logs mission data automatically during flight</a:t>
            </a:r>
          </a:p>
          <a:p>
            <a:r>
              <a:rPr lang="en-US" dirty="0"/>
              <a:t>BIDDS allows you to view this mission data and save to a text file</a:t>
            </a:r>
          </a:p>
          <a:p>
            <a:r>
              <a:rPr lang="en-US" dirty="0"/>
              <a:t>BIDDS Debrief Card searches this text file for all release data, reformats data, and outputs to an Excel Spreadsheet</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Date Placeholder 1"/>
          <p:cNvSpPr>
            <a:spLocks noGrp="1"/>
          </p:cNvSpPr>
          <p:nvPr>
            <p:ph type="dt" sz="half" idx="10"/>
          </p:nvPr>
        </p:nvSpPr>
        <p:spPr/>
        <p:txBody>
          <a:bodyPr/>
          <a:lstStyle/>
          <a:p>
            <a:fld id="{2F568E62-C0E5-4D55-8072-F8D880626657}" type="datetime1">
              <a:rPr lang="en-US" smtClean="0"/>
              <a:t>6/16/2020</a:t>
            </a:fld>
            <a:endParaRPr lang="en-US"/>
          </a:p>
        </p:txBody>
      </p:sp>
      <p:sp>
        <p:nvSpPr>
          <p:cNvPr id="3" name="Slide Number Placeholder 2"/>
          <p:cNvSpPr>
            <a:spLocks noGrp="1"/>
          </p:cNvSpPr>
          <p:nvPr>
            <p:ph type="sldNum" sz="quarter" idx="12"/>
          </p:nvPr>
        </p:nvSpPr>
        <p:spPr/>
        <p:txBody>
          <a:bodyPr/>
          <a:lstStyle/>
          <a:p>
            <a:fld id="{41B72826-8C01-49D4-AF78-47117C4B6D4D}" type="slidenum">
              <a:rPr lang="en-US" smtClean="0"/>
              <a:t>3</a:t>
            </a:fld>
            <a:endParaRPr lang="en-US"/>
          </a:p>
        </p:txBody>
      </p:sp>
      <p:graphicFrame>
        <p:nvGraphicFramePr>
          <p:cNvPr id="6" name="Diagram 5">
            <a:extLst>
              <a:ext uri="{FF2B5EF4-FFF2-40B4-BE49-F238E27FC236}">
                <a16:creationId xmlns:a16="http://schemas.microsoft.com/office/drawing/2014/main" id="{D611F397-7AFD-47DA-9506-60FE88A8AD04}"/>
              </a:ext>
            </a:extLst>
          </p:cNvPr>
          <p:cNvGraphicFramePr/>
          <p:nvPr>
            <p:extLst>
              <p:ext uri="{D42A27DB-BD31-4B8C-83A1-F6EECF244321}">
                <p14:modId xmlns:p14="http://schemas.microsoft.com/office/powerpoint/2010/main" val="569116085"/>
              </p:ext>
            </p:extLst>
          </p:nvPr>
        </p:nvGraphicFramePr>
        <p:xfrm>
          <a:off x="2032000" y="4470400"/>
          <a:ext cx="8128000" cy="1706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861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
            </a:r>
            <a:endParaRPr lang="en-US" b="0" dirty="0"/>
          </a:p>
        </p:txBody>
      </p:sp>
      <p:sp>
        <p:nvSpPr>
          <p:cNvPr id="3" name="Content Placeholder 2"/>
          <p:cNvSpPr>
            <a:spLocks noGrp="1"/>
          </p:cNvSpPr>
          <p:nvPr>
            <p:ph idx="1"/>
          </p:nvPr>
        </p:nvSpPr>
        <p:spPr>
          <a:xfrm>
            <a:off x="838200" y="1277937"/>
            <a:ext cx="10618694" cy="4899026"/>
          </a:xfrm>
        </p:spPr>
        <p:txBody>
          <a:bodyPr/>
          <a:lstStyle/>
          <a:p>
            <a:r>
              <a:rPr lang="en-US" dirty="0"/>
              <a:t>Unzip Debrief Card.zip to Desktop or Network Share</a:t>
            </a:r>
          </a:p>
          <a:p>
            <a:r>
              <a:rPr lang="en-US" dirty="0"/>
              <a:t>Create a shortcut to debrief.exe for quick access</a:t>
            </a:r>
          </a:p>
          <a:p>
            <a:r>
              <a:rPr lang="en-US" dirty="0"/>
              <a:t>Install BIDDS v4 and ODD-EC using SetupBIDDSv4.exe</a:t>
            </a:r>
          </a:p>
          <a:p>
            <a:pPr lvl="1"/>
            <a:r>
              <a:rPr lang="en-US" dirty="0"/>
              <a:t>Once ODD-EC Manager installed, click Install Wizard to find DTC sleds</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4</a:t>
            </a:fld>
            <a:endParaRPr lang="en-US"/>
          </a:p>
        </p:txBody>
      </p:sp>
      <p:grpSp>
        <p:nvGrpSpPr>
          <p:cNvPr id="25" name="Group 24">
            <a:extLst>
              <a:ext uri="{FF2B5EF4-FFF2-40B4-BE49-F238E27FC236}">
                <a16:creationId xmlns:a16="http://schemas.microsoft.com/office/drawing/2014/main" id="{FA54F7AC-3E62-48F6-9891-EDE54602758E}"/>
              </a:ext>
            </a:extLst>
          </p:cNvPr>
          <p:cNvGrpSpPr/>
          <p:nvPr/>
        </p:nvGrpSpPr>
        <p:grpSpPr>
          <a:xfrm>
            <a:off x="1937436" y="3357393"/>
            <a:ext cx="8174752" cy="2819570"/>
            <a:chOff x="1277875" y="2828001"/>
            <a:chExt cx="9625974" cy="3320114"/>
          </a:xfrm>
        </p:grpSpPr>
        <p:pic>
          <p:nvPicPr>
            <p:cNvPr id="5" name="Picture 4"/>
            <p:cNvPicPr>
              <a:picLocks noChangeAspect="1"/>
            </p:cNvPicPr>
            <p:nvPr/>
          </p:nvPicPr>
          <p:blipFill>
            <a:blip r:embed="rId2"/>
            <a:stretch>
              <a:fillRect/>
            </a:stretch>
          </p:blipFill>
          <p:spPr>
            <a:xfrm>
              <a:off x="1277875" y="2828001"/>
              <a:ext cx="1072585" cy="1191761"/>
            </a:xfrm>
            <a:prstGeom prst="rect">
              <a:avLst/>
            </a:prstGeom>
          </p:spPr>
        </p:pic>
        <p:grpSp>
          <p:nvGrpSpPr>
            <p:cNvPr id="4" name="Group 3">
              <a:extLst>
                <a:ext uri="{FF2B5EF4-FFF2-40B4-BE49-F238E27FC236}">
                  <a16:creationId xmlns:a16="http://schemas.microsoft.com/office/drawing/2014/main" id="{E6CEBEEB-A313-47D1-89B6-C731759C39CA}"/>
                </a:ext>
              </a:extLst>
            </p:cNvPr>
            <p:cNvGrpSpPr/>
            <p:nvPr/>
          </p:nvGrpSpPr>
          <p:grpSpPr>
            <a:xfrm>
              <a:off x="2814829" y="3758728"/>
              <a:ext cx="2334541" cy="2243781"/>
              <a:chOff x="5896783" y="2381043"/>
              <a:chExt cx="3940386" cy="3787196"/>
            </a:xfrm>
          </p:grpSpPr>
          <p:pic>
            <p:nvPicPr>
              <p:cNvPr id="8" name="Picture 7"/>
              <p:cNvPicPr>
                <a:picLocks noChangeAspect="1"/>
              </p:cNvPicPr>
              <p:nvPr/>
            </p:nvPicPr>
            <p:blipFill>
              <a:blip r:embed="rId3"/>
              <a:stretch>
                <a:fillRect/>
              </a:stretch>
            </p:blipFill>
            <p:spPr>
              <a:xfrm>
                <a:off x="5896783" y="2381043"/>
                <a:ext cx="3410758" cy="3787196"/>
              </a:xfrm>
              <a:prstGeom prst="rect">
                <a:avLst/>
              </a:prstGeom>
            </p:spPr>
          </p:pic>
          <p:pic>
            <p:nvPicPr>
              <p:cNvPr id="9" name="Picture 8"/>
              <p:cNvPicPr/>
              <p:nvPr/>
            </p:nvPicPr>
            <p:blipFill>
              <a:blip r:embed="rId4"/>
              <a:stretch>
                <a:fillRect/>
              </a:stretch>
            </p:blipFill>
            <p:spPr>
              <a:xfrm>
                <a:off x="7655929" y="5236877"/>
                <a:ext cx="2181240" cy="510921"/>
              </a:xfrm>
              <a:prstGeom prst="rect">
                <a:avLst/>
              </a:prstGeom>
            </p:spPr>
          </p:pic>
          <p:cxnSp>
            <p:nvCxnSpPr>
              <p:cNvPr id="14" name="Straight Connector 13"/>
              <p:cNvCxnSpPr/>
              <p:nvPr/>
            </p:nvCxnSpPr>
            <p:spPr>
              <a:xfrm flipV="1">
                <a:off x="5896783" y="5236877"/>
                <a:ext cx="1705379" cy="749395"/>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5896783" y="5747798"/>
                <a:ext cx="1759146" cy="420441"/>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EC4E5747-3D86-40D2-B582-D62D25C86F4A}"/>
                </a:ext>
              </a:extLst>
            </p:cNvPr>
            <p:cNvPicPr>
              <a:picLocks noChangeAspect="1"/>
            </p:cNvPicPr>
            <p:nvPr/>
          </p:nvPicPr>
          <p:blipFill>
            <a:blip r:embed="rId5"/>
            <a:stretch>
              <a:fillRect/>
            </a:stretch>
          </p:blipFill>
          <p:spPr>
            <a:xfrm>
              <a:off x="8883094" y="3443295"/>
              <a:ext cx="2020755" cy="1856186"/>
            </a:xfrm>
            <a:prstGeom prst="rect">
              <a:avLst/>
            </a:prstGeom>
          </p:spPr>
        </p:pic>
        <p:pic>
          <p:nvPicPr>
            <p:cNvPr id="17" name="Picture 16">
              <a:extLst>
                <a:ext uri="{FF2B5EF4-FFF2-40B4-BE49-F238E27FC236}">
                  <a16:creationId xmlns:a16="http://schemas.microsoft.com/office/drawing/2014/main" id="{149535C6-9A98-4581-8F76-518891CA21E8}"/>
                </a:ext>
              </a:extLst>
            </p:cNvPr>
            <p:cNvPicPr>
              <a:picLocks noChangeAspect="1"/>
            </p:cNvPicPr>
            <p:nvPr/>
          </p:nvPicPr>
          <p:blipFill rotWithShape="1">
            <a:blip r:embed="rId6"/>
            <a:srcRect r="431" b="40336"/>
            <a:stretch/>
          </p:blipFill>
          <p:spPr>
            <a:xfrm>
              <a:off x="9654788" y="5494142"/>
              <a:ext cx="654823" cy="653973"/>
            </a:xfrm>
            <a:prstGeom prst="rect">
              <a:avLst/>
            </a:prstGeom>
          </p:spPr>
        </p:pic>
        <p:sp>
          <p:nvSpPr>
            <p:cNvPr id="12" name="Right Arrow 11"/>
            <p:cNvSpPr/>
            <p:nvPr/>
          </p:nvSpPr>
          <p:spPr>
            <a:xfrm rot="2934123">
              <a:off x="2181835" y="3921141"/>
              <a:ext cx="571070" cy="448329"/>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C633D58-E4CF-4C2B-9285-07F03A74A487}"/>
                </a:ext>
              </a:extLst>
            </p:cNvPr>
            <p:cNvPicPr>
              <a:picLocks noChangeAspect="1"/>
            </p:cNvPicPr>
            <p:nvPr/>
          </p:nvPicPr>
          <p:blipFill>
            <a:blip r:embed="rId7"/>
            <a:stretch>
              <a:fillRect/>
            </a:stretch>
          </p:blipFill>
          <p:spPr>
            <a:xfrm>
              <a:off x="3857062" y="5781774"/>
              <a:ext cx="1283177" cy="307962"/>
            </a:xfrm>
            <a:prstGeom prst="rect">
              <a:avLst/>
            </a:prstGeom>
          </p:spPr>
        </p:pic>
        <p:pic>
          <p:nvPicPr>
            <p:cNvPr id="20" name="Picture 19">
              <a:extLst>
                <a:ext uri="{FF2B5EF4-FFF2-40B4-BE49-F238E27FC236}">
                  <a16:creationId xmlns:a16="http://schemas.microsoft.com/office/drawing/2014/main" id="{928139DF-1C3C-4683-97CD-D76513ACF9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16872" y="3680025"/>
              <a:ext cx="820145" cy="827811"/>
            </a:xfrm>
            <a:prstGeom prst="rect">
              <a:avLst/>
            </a:prstGeom>
          </p:spPr>
        </p:pic>
        <p:pic>
          <p:nvPicPr>
            <p:cNvPr id="21" name="Picture 20">
              <a:extLst>
                <a:ext uri="{FF2B5EF4-FFF2-40B4-BE49-F238E27FC236}">
                  <a16:creationId xmlns:a16="http://schemas.microsoft.com/office/drawing/2014/main" id="{2F31B12E-E19F-483F-A4C4-A686D01EA3B1}"/>
                </a:ext>
              </a:extLst>
            </p:cNvPr>
            <p:cNvPicPr>
              <a:picLocks noChangeAspect="1"/>
            </p:cNvPicPr>
            <p:nvPr/>
          </p:nvPicPr>
          <p:blipFill>
            <a:blip r:embed="rId7"/>
            <a:stretch>
              <a:fillRect/>
            </a:stretch>
          </p:blipFill>
          <p:spPr>
            <a:xfrm>
              <a:off x="7837017" y="2828001"/>
              <a:ext cx="1283177" cy="307962"/>
            </a:xfrm>
            <a:prstGeom prst="rect">
              <a:avLst/>
            </a:prstGeom>
          </p:spPr>
        </p:pic>
        <p:sp>
          <p:nvSpPr>
            <p:cNvPr id="22" name="Rectangle 21">
              <a:extLst>
                <a:ext uri="{FF2B5EF4-FFF2-40B4-BE49-F238E27FC236}">
                  <a16:creationId xmlns:a16="http://schemas.microsoft.com/office/drawing/2014/main" id="{E193D2EA-4EAB-4099-B3BA-336D2359F8F6}"/>
                </a:ext>
              </a:extLst>
            </p:cNvPr>
            <p:cNvSpPr/>
            <p:nvPr/>
          </p:nvSpPr>
          <p:spPr>
            <a:xfrm>
              <a:off x="9057380" y="4876799"/>
              <a:ext cx="597408" cy="25101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11">
              <a:extLst>
                <a:ext uri="{FF2B5EF4-FFF2-40B4-BE49-F238E27FC236}">
                  <a16:creationId xmlns:a16="http://schemas.microsoft.com/office/drawing/2014/main" id="{896976DF-83BD-44E7-ADDD-6B08E95934B0}"/>
                </a:ext>
              </a:extLst>
            </p:cNvPr>
            <p:cNvSpPr/>
            <p:nvPr/>
          </p:nvSpPr>
          <p:spPr>
            <a:xfrm rot="2934123">
              <a:off x="9070548" y="3207426"/>
              <a:ext cx="571070" cy="448329"/>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11">
              <a:extLst>
                <a:ext uri="{FF2B5EF4-FFF2-40B4-BE49-F238E27FC236}">
                  <a16:creationId xmlns:a16="http://schemas.microsoft.com/office/drawing/2014/main" id="{5C757F44-0396-496A-9C92-ADEC8B686620}"/>
                </a:ext>
              </a:extLst>
            </p:cNvPr>
            <p:cNvSpPr/>
            <p:nvPr/>
          </p:nvSpPr>
          <p:spPr>
            <a:xfrm rot="8100000">
              <a:off x="7487327" y="3211659"/>
              <a:ext cx="571070" cy="448329"/>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1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Debrief Program </a:t>
            </a:r>
            <a:r>
              <a:rPr lang="en-US" sz="2800" b="0" dirty="0"/>
              <a:t>Open/Type Data</a:t>
            </a:r>
            <a:endParaRPr lang="en-US" b="0" dirty="0"/>
          </a:p>
        </p:txBody>
      </p:sp>
      <p:sp>
        <p:nvSpPr>
          <p:cNvPr id="3" name="Content Placeholder 2"/>
          <p:cNvSpPr>
            <a:spLocks noGrp="1"/>
          </p:cNvSpPr>
          <p:nvPr>
            <p:ph idx="1"/>
          </p:nvPr>
        </p:nvSpPr>
        <p:spPr/>
        <p:txBody>
          <a:bodyPr/>
          <a:lstStyle/>
          <a:p>
            <a:r>
              <a:rPr lang="en-US" dirty="0"/>
              <a:t>Open Debrief Program (debrief.exe)</a:t>
            </a:r>
          </a:p>
          <a:p>
            <a:r>
              <a:rPr lang="en-US" dirty="0"/>
              <a:t>Input Sortie Data</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5</a:t>
            </a:fld>
            <a:endParaRPr lang="en-US"/>
          </a:p>
        </p:txBody>
      </p:sp>
      <p:pic>
        <p:nvPicPr>
          <p:cNvPr id="9" name="Picture 8"/>
          <p:cNvPicPr/>
          <p:nvPr/>
        </p:nvPicPr>
        <p:blipFill>
          <a:blip r:embed="rId2"/>
          <a:stretch>
            <a:fillRect/>
          </a:stretch>
        </p:blipFill>
        <p:spPr>
          <a:xfrm>
            <a:off x="1791257" y="2481771"/>
            <a:ext cx="2181240" cy="510921"/>
          </a:xfrm>
          <a:prstGeom prst="rect">
            <a:avLst/>
          </a:prstGeom>
        </p:spPr>
      </p:pic>
      <p:sp>
        <p:nvSpPr>
          <p:cNvPr id="11" name="Content Placeholder 2"/>
          <p:cNvSpPr txBox="1">
            <a:spLocks/>
          </p:cNvSpPr>
          <p:nvPr/>
        </p:nvSpPr>
        <p:spPr>
          <a:xfrm>
            <a:off x="5613928" y="1824142"/>
            <a:ext cx="6200120" cy="4174322"/>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Input Bullseye Data from Sortie. </a:t>
            </a:r>
          </a:p>
          <a:p>
            <a:r>
              <a:rPr lang="en-US" sz="1600" dirty="0"/>
              <a:t>This will be used to calculate Target/Release </a:t>
            </a:r>
            <a:r>
              <a:rPr lang="en-US" sz="1600" dirty="0" err="1"/>
              <a:t>bullcuts</a:t>
            </a:r>
            <a:r>
              <a:rPr lang="en-US" sz="1600" dirty="0"/>
              <a:t> on the final card. </a:t>
            </a:r>
          </a:p>
          <a:p>
            <a:r>
              <a:rPr lang="en-US" sz="1600" dirty="0"/>
              <a:t>Format needs to be H DD MM.MMMM</a:t>
            </a:r>
          </a:p>
          <a:p>
            <a:pPr marL="0" indent="0">
              <a:buNone/>
            </a:pPr>
            <a:r>
              <a:rPr lang="en-US" sz="1600" dirty="0"/>
              <a:t>Input </a:t>
            </a:r>
            <a:r>
              <a:rPr lang="en-US" sz="1600" dirty="0" err="1"/>
              <a:t>Callsign</a:t>
            </a:r>
            <a:r>
              <a:rPr lang="en-US" sz="1600" dirty="0"/>
              <a:t> (base </a:t>
            </a:r>
            <a:r>
              <a:rPr lang="en-US" sz="1600" dirty="0" err="1"/>
              <a:t>callsign</a:t>
            </a:r>
            <a:r>
              <a:rPr lang="en-US" sz="1600" dirty="0"/>
              <a:t> will be saved for future cards)</a:t>
            </a:r>
          </a:p>
          <a:p>
            <a:pPr marL="0" indent="0">
              <a:buNone/>
            </a:pPr>
            <a:r>
              <a:rPr lang="en-US" sz="1600" dirty="0"/>
              <a:t>By Default, the program searches the Flight Recording text file only for mission data at release time. This significantly speeds up creating the card. If you would like to output mission data for the entire sortie, select Full Sortie (i.e. you would like a GPS file with the entire route).  Expect parsing to take approx. 5 minutes versus 1 minute for defaults.</a:t>
            </a:r>
          </a:p>
          <a:p>
            <a:pPr marL="0" indent="0">
              <a:buNone/>
            </a:pPr>
            <a:r>
              <a:rPr lang="en-US" sz="1600" dirty="0"/>
              <a:t>Check GPS file, if you would like a JMPS GPS file to be created.  </a:t>
            </a:r>
          </a:p>
        </p:txBody>
      </p:sp>
      <p:pic>
        <p:nvPicPr>
          <p:cNvPr id="5" name="Picture 4">
            <a:extLst>
              <a:ext uri="{FF2B5EF4-FFF2-40B4-BE49-F238E27FC236}">
                <a16:creationId xmlns:a16="http://schemas.microsoft.com/office/drawing/2014/main" id="{66714733-D843-4BEA-83CE-4E8739E219E7}"/>
              </a:ext>
            </a:extLst>
          </p:cNvPr>
          <p:cNvPicPr>
            <a:picLocks noChangeAspect="1"/>
          </p:cNvPicPr>
          <p:nvPr/>
        </p:nvPicPr>
        <p:blipFill>
          <a:blip r:embed="rId3"/>
          <a:stretch>
            <a:fillRect/>
          </a:stretch>
        </p:blipFill>
        <p:spPr>
          <a:xfrm>
            <a:off x="838200" y="3497640"/>
            <a:ext cx="4455127" cy="2425030"/>
          </a:xfrm>
          <a:prstGeom prst="rect">
            <a:avLst/>
          </a:prstGeom>
        </p:spPr>
      </p:pic>
      <p:sp>
        <p:nvSpPr>
          <p:cNvPr id="12" name="Right Arrow 11"/>
          <p:cNvSpPr/>
          <p:nvPr/>
        </p:nvSpPr>
        <p:spPr>
          <a:xfrm rot="5400000">
            <a:off x="2475171" y="3316889"/>
            <a:ext cx="813412"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00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Debrief Program </a:t>
            </a:r>
            <a:r>
              <a:rPr lang="en-US" sz="2800" b="0" dirty="0"/>
              <a:t>Create Folder</a:t>
            </a:r>
            <a:endParaRPr lang="en-US" b="0" dirty="0"/>
          </a:p>
        </p:txBody>
      </p:sp>
      <p:sp>
        <p:nvSpPr>
          <p:cNvPr id="3" name="Content Placeholder 2"/>
          <p:cNvSpPr>
            <a:spLocks noGrp="1"/>
          </p:cNvSpPr>
          <p:nvPr>
            <p:ph idx="1"/>
          </p:nvPr>
        </p:nvSpPr>
        <p:spPr/>
        <p:txBody>
          <a:bodyPr/>
          <a:lstStyle/>
          <a:p>
            <a:r>
              <a:rPr lang="en-US" dirty="0"/>
              <a:t>Click on Folder Icon</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6</a:t>
            </a:fld>
            <a:endParaRPr lang="en-US"/>
          </a:p>
        </p:txBody>
      </p:sp>
      <p:pic>
        <p:nvPicPr>
          <p:cNvPr id="4" name="Picture 3">
            <a:extLst>
              <a:ext uri="{FF2B5EF4-FFF2-40B4-BE49-F238E27FC236}">
                <a16:creationId xmlns:a16="http://schemas.microsoft.com/office/drawing/2014/main" id="{EA58C9FE-426E-44C4-9407-CB78C07A5E01}"/>
              </a:ext>
            </a:extLst>
          </p:cNvPr>
          <p:cNvPicPr>
            <a:picLocks noChangeAspect="1"/>
          </p:cNvPicPr>
          <p:nvPr/>
        </p:nvPicPr>
        <p:blipFill>
          <a:blip r:embed="rId2"/>
          <a:stretch>
            <a:fillRect/>
          </a:stretch>
        </p:blipFill>
        <p:spPr>
          <a:xfrm>
            <a:off x="838200" y="2246313"/>
            <a:ext cx="6124575" cy="3333750"/>
          </a:xfrm>
          <a:prstGeom prst="rect">
            <a:avLst/>
          </a:prstGeom>
        </p:spPr>
      </p:pic>
      <p:sp>
        <p:nvSpPr>
          <p:cNvPr id="13" name="Rectangle 12">
            <a:extLst>
              <a:ext uri="{FF2B5EF4-FFF2-40B4-BE49-F238E27FC236}">
                <a16:creationId xmlns:a16="http://schemas.microsoft.com/office/drawing/2014/main" id="{8A9E18F0-3D40-4A8E-B383-7FEECDC8BE39}"/>
              </a:ext>
            </a:extLst>
          </p:cNvPr>
          <p:cNvSpPr/>
          <p:nvPr/>
        </p:nvSpPr>
        <p:spPr>
          <a:xfrm>
            <a:off x="4516120" y="4357636"/>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6D0288B-5D94-4096-8A41-7616425FF34D}"/>
              </a:ext>
            </a:extLst>
          </p:cNvPr>
          <p:cNvSpPr txBox="1">
            <a:spLocks/>
          </p:cNvSpPr>
          <p:nvPr/>
        </p:nvSpPr>
        <p:spPr>
          <a:xfrm>
            <a:off x="7150100" y="2246312"/>
            <a:ext cx="4203700" cy="3333751"/>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A new folder will be created on your desktop if it doesn’t exist already</a:t>
            </a:r>
          </a:p>
          <a:p>
            <a:r>
              <a:rPr lang="en-US" sz="1600" dirty="0"/>
              <a:t>Desktop/BIDDS Files/YYYYMMDD CS</a:t>
            </a:r>
          </a:p>
          <a:p>
            <a:pPr marL="0" indent="0">
              <a:buNone/>
            </a:pPr>
            <a:r>
              <a:rPr lang="en-US" sz="1600" dirty="0"/>
              <a:t>Folder will open</a:t>
            </a:r>
          </a:p>
          <a:p>
            <a:pPr marL="0" indent="0">
              <a:buNone/>
            </a:pPr>
            <a:endParaRPr lang="en-US" sz="1600" dirty="0"/>
          </a:p>
          <a:p>
            <a:pPr marL="0" indent="0">
              <a:buNone/>
            </a:pPr>
            <a:r>
              <a:rPr lang="en-US" sz="1600" dirty="0"/>
              <a:t>This folder will be where you save your files required to create your Debrief Card</a:t>
            </a:r>
          </a:p>
          <a:p>
            <a:endParaRPr lang="en-US" sz="1600" dirty="0"/>
          </a:p>
        </p:txBody>
      </p:sp>
      <p:pic>
        <p:nvPicPr>
          <p:cNvPr id="8" name="Picture 7">
            <a:extLst>
              <a:ext uri="{FF2B5EF4-FFF2-40B4-BE49-F238E27FC236}">
                <a16:creationId xmlns:a16="http://schemas.microsoft.com/office/drawing/2014/main" id="{3353374A-E34C-40E8-AAC8-0EA354A96903}"/>
              </a:ext>
            </a:extLst>
          </p:cNvPr>
          <p:cNvPicPr>
            <a:picLocks noChangeAspect="1"/>
          </p:cNvPicPr>
          <p:nvPr/>
        </p:nvPicPr>
        <p:blipFill rotWithShape="1">
          <a:blip r:embed="rId3"/>
          <a:srcRect r="59469" b="90624"/>
          <a:stretch/>
        </p:blipFill>
        <p:spPr>
          <a:xfrm>
            <a:off x="7173779" y="4553915"/>
            <a:ext cx="5029016" cy="777874"/>
          </a:xfrm>
          <a:prstGeom prst="rect">
            <a:avLst/>
          </a:prstGeom>
        </p:spPr>
      </p:pic>
    </p:spTree>
    <p:extLst>
      <p:ext uri="{BB962C8B-B14F-4D97-AF65-F5344CB8AC3E}">
        <p14:creationId xmlns:p14="http://schemas.microsoft.com/office/powerpoint/2010/main" val="1613140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BIDDS </a:t>
            </a:r>
            <a:r>
              <a:rPr lang="en-US" sz="2800" b="0" dirty="0">
                <a:solidFill>
                  <a:prstClr val="black"/>
                </a:solidFill>
              </a:rPr>
              <a:t>Open</a:t>
            </a:r>
            <a:endParaRPr lang="en-US" b="0" dirty="0"/>
          </a:p>
        </p:txBody>
      </p:sp>
      <p:sp>
        <p:nvSpPr>
          <p:cNvPr id="3" name="Content Placeholder 2"/>
          <p:cNvSpPr>
            <a:spLocks noGrp="1"/>
          </p:cNvSpPr>
          <p:nvPr>
            <p:ph idx="1"/>
          </p:nvPr>
        </p:nvSpPr>
        <p:spPr/>
        <p:txBody>
          <a:bodyPr/>
          <a:lstStyle/>
          <a:p>
            <a:r>
              <a:rPr lang="en-US" dirty="0"/>
              <a:t>Click on BIDDS Icon, BIDDS will open</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7</a:t>
            </a:fld>
            <a:endParaRPr lang="en-US"/>
          </a:p>
        </p:txBody>
      </p:sp>
      <p:pic>
        <p:nvPicPr>
          <p:cNvPr id="4" name="Picture 3">
            <a:extLst>
              <a:ext uri="{FF2B5EF4-FFF2-40B4-BE49-F238E27FC236}">
                <a16:creationId xmlns:a16="http://schemas.microsoft.com/office/drawing/2014/main" id="{EA58C9FE-426E-44C4-9407-CB78C07A5E01}"/>
              </a:ext>
            </a:extLst>
          </p:cNvPr>
          <p:cNvPicPr>
            <a:picLocks noChangeAspect="1"/>
          </p:cNvPicPr>
          <p:nvPr/>
        </p:nvPicPr>
        <p:blipFill>
          <a:blip r:embed="rId2"/>
          <a:stretch>
            <a:fillRect/>
          </a:stretch>
        </p:blipFill>
        <p:spPr>
          <a:xfrm>
            <a:off x="838200" y="2246313"/>
            <a:ext cx="6124575" cy="3333750"/>
          </a:xfrm>
          <a:prstGeom prst="rect">
            <a:avLst/>
          </a:prstGeom>
        </p:spPr>
      </p:pic>
      <p:sp>
        <p:nvSpPr>
          <p:cNvPr id="13" name="Rectangle 12">
            <a:extLst>
              <a:ext uri="{FF2B5EF4-FFF2-40B4-BE49-F238E27FC236}">
                <a16:creationId xmlns:a16="http://schemas.microsoft.com/office/drawing/2014/main" id="{8A9E18F0-3D40-4A8E-B383-7FEECDC8BE39}"/>
              </a:ext>
            </a:extLst>
          </p:cNvPr>
          <p:cNvSpPr/>
          <p:nvPr/>
        </p:nvSpPr>
        <p:spPr>
          <a:xfrm>
            <a:off x="5036820" y="4332236"/>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E51506-9A1B-487F-A2CA-406FC26791F3}"/>
              </a:ext>
            </a:extLst>
          </p:cNvPr>
          <p:cNvPicPr>
            <a:picLocks noChangeAspect="1"/>
          </p:cNvPicPr>
          <p:nvPr/>
        </p:nvPicPr>
        <p:blipFill>
          <a:blip r:embed="rId3"/>
          <a:stretch>
            <a:fillRect/>
          </a:stretch>
        </p:blipFill>
        <p:spPr>
          <a:xfrm>
            <a:off x="7957927" y="2702213"/>
            <a:ext cx="3749842" cy="2436913"/>
          </a:xfrm>
          <a:prstGeom prst="rect">
            <a:avLst/>
          </a:prstGeom>
        </p:spPr>
      </p:pic>
      <p:sp>
        <p:nvSpPr>
          <p:cNvPr id="10" name="Right Arrow 11">
            <a:extLst>
              <a:ext uri="{FF2B5EF4-FFF2-40B4-BE49-F238E27FC236}">
                <a16:creationId xmlns:a16="http://schemas.microsoft.com/office/drawing/2014/main" id="{552C152C-018A-40DF-B5AE-06B43FFBFF86}"/>
              </a:ext>
            </a:extLst>
          </p:cNvPr>
          <p:cNvSpPr/>
          <p:nvPr/>
        </p:nvSpPr>
        <p:spPr>
          <a:xfrm>
            <a:off x="7063150" y="3830586"/>
            <a:ext cx="813412"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16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BIDDS </a:t>
            </a:r>
            <a:r>
              <a:rPr lang="en-US" sz="2800" b="0" dirty="0"/>
              <a:t>Select DTC</a:t>
            </a:r>
            <a:endParaRPr lang="en-US" b="0" dirty="0"/>
          </a:p>
        </p:txBody>
      </p:sp>
      <p:sp>
        <p:nvSpPr>
          <p:cNvPr id="3" name="Content Placeholder 2"/>
          <p:cNvSpPr>
            <a:spLocks noGrp="1"/>
          </p:cNvSpPr>
          <p:nvPr>
            <p:ph idx="1"/>
          </p:nvPr>
        </p:nvSpPr>
        <p:spPr/>
        <p:txBody>
          <a:bodyPr/>
          <a:lstStyle/>
          <a:p>
            <a:r>
              <a:rPr lang="en-US" dirty="0"/>
              <a:t>Insert DTC into ODEC</a:t>
            </a:r>
          </a:p>
          <a:p>
            <a:r>
              <a:rPr lang="en-US" dirty="0"/>
              <a:t>Click ODEC and select DTC</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8</a:t>
            </a:fld>
            <a:endParaRPr lang="en-US"/>
          </a:p>
        </p:txBody>
      </p:sp>
      <p:grpSp>
        <p:nvGrpSpPr>
          <p:cNvPr id="10" name="Group 9"/>
          <p:cNvGrpSpPr/>
          <p:nvPr/>
        </p:nvGrpSpPr>
        <p:grpSpPr>
          <a:xfrm>
            <a:off x="1312244" y="2321060"/>
            <a:ext cx="3898231" cy="1634753"/>
            <a:chOff x="3653108" y="1946393"/>
            <a:chExt cx="3898231" cy="1634753"/>
          </a:xfrm>
        </p:grpSpPr>
        <p:pic>
          <p:nvPicPr>
            <p:cNvPr id="9" name="Picture 8"/>
            <p:cNvPicPr>
              <a:picLocks noChangeAspect="1"/>
            </p:cNvPicPr>
            <p:nvPr/>
          </p:nvPicPr>
          <p:blipFill rotWithShape="1">
            <a:blip r:embed="rId2"/>
            <a:srcRect r="71657" b="81710"/>
            <a:stretch/>
          </p:blipFill>
          <p:spPr>
            <a:xfrm>
              <a:off x="3653108" y="1946393"/>
              <a:ext cx="3898231" cy="1634753"/>
            </a:xfrm>
            <a:prstGeom prst="rect">
              <a:avLst/>
            </a:prstGeom>
          </p:spPr>
        </p:pic>
        <p:sp>
          <p:nvSpPr>
            <p:cNvPr id="4" name="Rectangle 3"/>
            <p:cNvSpPr/>
            <p:nvPr/>
          </p:nvSpPr>
          <p:spPr>
            <a:xfrm>
              <a:off x="5358384" y="2763769"/>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914" y="2739407"/>
            <a:ext cx="4494357" cy="3334524"/>
          </a:xfrm>
          <a:prstGeom prst="rect">
            <a:avLst/>
          </a:prstGeom>
        </p:spPr>
      </p:pic>
      <p:sp>
        <p:nvSpPr>
          <p:cNvPr id="11" name="Rectangle 10"/>
          <p:cNvSpPr/>
          <p:nvPr/>
        </p:nvSpPr>
        <p:spPr>
          <a:xfrm>
            <a:off x="6522720" y="3450336"/>
            <a:ext cx="3486912" cy="231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588175" y="3905019"/>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10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BIDDS </a:t>
            </a:r>
            <a:r>
              <a:rPr lang="en-US" sz="2800" b="0" dirty="0"/>
              <a:t>Save FDR Files</a:t>
            </a:r>
            <a:endParaRPr lang="en-US" b="0" dirty="0"/>
          </a:p>
        </p:txBody>
      </p:sp>
      <p:sp>
        <p:nvSpPr>
          <p:cNvPr id="3" name="Content Placeholder 2"/>
          <p:cNvSpPr>
            <a:spLocks noGrp="1"/>
          </p:cNvSpPr>
          <p:nvPr>
            <p:ph idx="1"/>
          </p:nvPr>
        </p:nvSpPr>
        <p:spPr/>
        <p:txBody>
          <a:bodyPr/>
          <a:lstStyle/>
          <a:p>
            <a:r>
              <a:rPr lang="en-US" dirty="0"/>
              <a:t>Select all files and save to Debrief Folder</a:t>
            </a:r>
          </a:p>
        </p:txBody>
      </p:sp>
      <p:sp>
        <p:nvSpPr>
          <p:cNvPr id="6" name="Date Placeholder 5"/>
          <p:cNvSpPr>
            <a:spLocks noGrp="1"/>
          </p:cNvSpPr>
          <p:nvPr>
            <p:ph type="dt" sz="half" idx="10"/>
          </p:nvPr>
        </p:nvSpPr>
        <p:spPr/>
        <p:txBody>
          <a:bodyPr/>
          <a:lstStyle/>
          <a:p>
            <a:fld id="{2871764B-DF07-4C72-9746-343BC6313AE8}" type="datetime1">
              <a:rPr lang="en-US" smtClean="0"/>
              <a:t>6/16/2020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9</a:t>
            </a:fld>
            <a:endParaRPr lang="en-US"/>
          </a:p>
        </p:txBody>
      </p:sp>
      <p:sp>
        <p:nvSpPr>
          <p:cNvPr id="12" name="Right Arrow 11"/>
          <p:cNvSpPr/>
          <p:nvPr/>
        </p:nvSpPr>
        <p:spPr>
          <a:xfrm>
            <a:off x="4405295" y="3055703"/>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78" y="2042834"/>
            <a:ext cx="2826621" cy="3029038"/>
          </a:xfrm>
          <a:prstGeom prst="rect">
            <a:avLst/>
          </a:prstGeom>
        </p:spPr>
      </p:pic>
      <p:sp>
        <p:nvSpPr>
          <p:cNvPr id="13" name="Rectangle 12"/>
          <p:cNvSpPr/>
          <p:nvPr/>
        </p:nvSpPr>
        <p:spPr>
          <a:xfrm>
            <a:off x="1911096" y="4702563"/>
            <a:ext cx="597408" cy="2230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775" y="2214865"/>
            <a:ext cx="2669342" cy="2765535"/>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r="59667"/>
          <a:stretch/>
        </p:blipFill>
        <p:spPr>
          <a:xfrm>
            <a:off x="9361177" y="2353093"/>
            <a:ext cx="2339936" cy="2200582"/>
          </a:xfrm>
          <a:prstGeom prst="rect">
            <a:avLst/>
          </a:prstGeom>
          <a:ln>
            <a:solidFill>
              <a:schemeClr val="tx1"/>
            </a:solidFill>
          </a:ln>
        </p:spPr>
      </p:pic>
      <p:sp>
        <p:nvSpPr>
          <p:cNvPr id="17" name="Right Arrow 16"/>
          <p:cNvSpPr/>
          <p:nvPr/>
        </p:nvSpPr>
        <p:spPr>
          <a:xfrm>
            <a:off x="8356487" y="3055703"/>
            <a:ext cx="96744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4C916966-EE18-4360-A379-C1C0BECD24AA}"/>
              </a:ext>
            </a:extLst>
          </p:cNvPr>
          <p:cNvSpPr txBox="1">
            <a:spLocks/>
          </p:cNvSpPr>
          <p:nvPr/>
        </p:nvSpPr>
        <p:spPr>
          <a:xfrm>
            <a:off x="6444867" y="4118839"/>
            <a:ext cx="1611570" cy="271255"/>
          </a:xfrm>
          <a:prstGeom prst="rect">
            <a:avLst/>
          </a:prstGeom>
          <a:solidFill>
            <a:schemeClr val="accent1">
              <a:lumMod val="20000"/>
              <a:lumOff val="80000"/>
            </a:schemeClr>
          </a:solidFill>
        </p:spPr>
        <p:txBody>
          <a:bodyPr vert="horz" lIns="91440" tIns="45720" rIns="91440" bIns="45720" rtlCol="0">
            <a:normAutofit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20200614 CL23</a:t>
            </a:r>
          </a:p>
        </p:txBody>
      </p:sp>
    </p:spTree>
    <p:extLst>
      <p:ext uri="{BB962C8B-B14F-4D97-AF65-F5344CB8AC3E}">
        <p14:creationId xmlns:p14="http://schemas.microsoft.com/office/powerpoint/2010/main" val="594240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258</TotalTime>
  <Words>1282</Words>
  <Application>Microsoft Office PowerPoint</Application>
  <PresentationFormat>Widescreen</PresentationFormat>
  <Paragraphs>169</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Tahoma</vt:lpstr>
      <vt:lpstr>Office Theme</vt:lpstr>
      <vt:lpstr>BIDDS Debrief Card</vt:lpstr>
      <vt:lpstr>Objective</vt:lpstr>
      <vt:lpstr>Workflow</vt:lpstr>
      <vt:lpstr>Install</vt:lpstr>
      <vt:lpstr>Step 1: Debrief Program Open/Type Data</vt:lpstr>
      <vt:lpstr>Step 2: Debrief Program Create Folder</vt:lpstr>
      <vt:lpstr>Step 3: BIDDS Open</vt:lpstr>
      <vt:lpstr>Step 3: BIDDS Select DTC</vt:lpstr>
      <vt:lpstr>Step 2: BIDDS Save FDR Files</vt:lpstr>
      <vt:lpstr>Step 2: BIDDS Copy DRD Files (as required)</vt:lpstr>
      <vt:lpstr>Step 2: BIDDS Copy DRD Files (as required)</vt:lpstr>
      <vt:lpstr>Step 3: BIDDS Open FLD File</vt:lpstr>
      <vt:lpstr>Step 3: BIDDS Save FLD to Text File</vt:lpstr>
      <vt:lpstr>Step 4: Debrief Program Select Text File</vt:lpstr>
      <vt:lpstr>Step 4: Debrief Program Loading</vt:lpstr>
      <vt:lpstr>Step 4: Debrief Program JASSM match</vt:lpstr>
      <vt:lpstr>Step 4: Debrief Program Excel</vt:lpstr>
      <vt:lpstr>Step 4: Debrief Program GPS File</vt:lpstr>
      <vt:lpstr>Optional Update Bullseye Data</vt:lpstr>
      <vt:lpstr>Current Limitations</vt:lpstr>
      <vt:lpstr>Bug Reporting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Drabek</dc:creator>
  <cp:lastModifiedBy>Lobo</cp:lastModifiedBy>
  <cp:revision>35</cp:revision>
  <cp:lastPrinted>2020-06-16T06:32:28Z</cp:lastPrinted>
  <dcterms:created xsi:type="dcterms:W3CDTF">2019-08-03T04:12:42Z</dcterms:created>
  <dcterms:modified xsi:type="dcterms:W3CDTF">2020-06-16T06:33:03Z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42220aab-f500-4206-af6d-7d2a26684fa7</vt:lpwstr>
  </property>
</Properties>
</file>